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1"/>
  </p:notesMasterIdLst>
  <p:sldIdLst>
    <p:sldId id="272" r:id="rId2"/>
    <p:sldId id="283" r:id="rId3"/>
    <p:sldId id="285" r:id="rId4"/>
    <p:sldId id="284" r:id="rId5"/>
    <p:sldId id="286" r:id="rId6"/>
    <p:sldId id="287" r:id="rId7"/>
    <p:sldId id="288" r:id="rId8"/>
    <p:sldId id="289" r:id="rId9"/>
    <p:sldId id="291" r:id="rId10"/>
    <p:sldId id="293" r:id="rId11"/>
    <p:sldId id="292" r:id="rId12"/>
    <p:sldId id="300" r:id="rId13"/>
    <p:sldId id="299" r:id="rId14"/>
    <p:sldId id="301" r:id="rId15"/>
    <p:sldId id="294" r:id="rId16"/>
    <p:sldId id="298" r:id="rId17"/>
    <p:sldId id="303" r:id="rId18"/>
    <p:sldId id="297" r:id="rId19"/>
    <p:sldId id="302" r:id="rId20"/>
  </p:sldIdLst>
  <p:sldSz cx="9144000" cy="6858000" type="screen4x3"/>
  <p:notesSz cx="6858000" cy="9144000"/>
  <p:custDataLst>
    <p:tags r:id="rId22"/>
  </p:custDataLst>
  <p:defaultTextStyle>
    <a:defPPr>
      <a:defRPr lang="es-ES_tradnl"/>
    </a:defPPr>
    <a:lvl1pPr algn="ctr" rtl="0" fontAlgn="base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703E"/>
    <a:srgbClr val="FF9933"/>
    <a:srgbClr val="F26200"/>
    <a:srgbClr val="C85632"/>
    <a:srgbClr val="000000"/>
    <a:srgbClr val="DC241F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9" autoAdjust="0"/>
    <p:restoredTop sz="94694" autoAdjust="0"/>
  </p:normalViewPr>
  <p:slideViewPr>
    <p:cSldViewPr>
      <p:cViewPr>
        <p:scale>
          <a:sx n="75" d="100"/>
          <a:sy n="75" d="100"/>
        </p:scale>
        <p:origin x="-2670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F5CCE-8426-420F-9EF9-AE0794C43BE8}" type="doc">
      <dgm:prSet loTypeId="urn:microsoft.com/office/officeart/2005/8/layout/hProcess10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CL"/>
        </a:p>
      </dgm:t>
    </dgm:pt>
    <dgm:pt modelId="{9E2B108E-09D1-46C3-B0B2-207A98DE8FD7}">
      <dgm:prSet phldrT="[Texto]"/>
      <dgm:spPr/>
      <dgm:t>
        <a:bodyPr/>
        <a:lstStyle/>
        <a:p>
          <a:r>
            <a:rPr lang="es-CL" dirty="0" smtClean="0"/>
            <a:t>Compra /Contratación</a:t>
          </a:r>
          <a:endParaRPr lang="es-CL" dirty="0"/>
        </a:p>
      </dgm:t>
    </dgm:pt>
    <dgm:pt modelId="{5FF76FF1-2FA5-491E-8B6D-32B11B98DDE8}" type="parTrans" cxnId="{6B58BED0-8EAE-4165-A359-EAC01EACFBED}">
      <dgm:prSet/>
      <dgm:spPr/>
      <dgm:t>
        <a:bodyPr/>
        <a:lstStyle/>
        <a:p>
          <a:endParaRPr lang="es-CL"/>
        </a:p>
      </dgm:t>
    </dgm:pt>
    <dgm:pt modelId="{2C247717-B415-4526-B334-D346A3F8FB54}" type="sibTrans" cxnId="{6B58BED0-8EAE-4165-A359-EAC01EACFBED}">
      <dgm:prSet/>
      <dgm:spPr/>
      <dgm:t>
        <a:bodyPr/>
        <a:lstStyle/>
        <a:p>
          <a:endParaRPr lang="es-CL"/>
        </a:p>
      </dgm:t>
    </dgm:pt>
    <dgm:pt modelId="{0F0CCBE1-E70F-4DCA-B606-853C0377DA1A}">
      <dgm:prSet phldrT="[Texto]"/>
      <dgm:spPr/>
      <dgm:t>
        <a:bodyPr/>
        <a:lstStyle/>
        <a:p>
          <a:r>
            <a:rPr lang="es-CL" dirty="0" smtClean="0"/>
            <a:t>Área Abastecimiento</a:t>
          </a:r>
          <a:endParaRPr lang="es-CL" dirty="0"/>
        </a:p>
      </dgm:t>
    </dgm:pt>
    <dgm:pt modelId="{09113E2C-27A2-4862-85F3-7BEC9DC30A60}" type="parTrans" cxnId="{F13C3FF7-393C-46F7-A84E-99692EB496EF}">
      <dgm:prSet/>
      <dgm:spPr/>
      <dgm:t>
        <a:bodyPr/>
        <a:lstStyle/>
        <a:p>
          <a:endParaRPr lang="es-CL"/>
        </a:p>
      </dgm:t>
    </dgm:pt>
    <dgm:pt modelId="{B098F751-4FFE-4D2B-A107-2B303674C9E3}" type="sibTrans" cxnId="{F13C3FF7-393C-46F7-A84E-99692EB496EF}">
      <dgm:prSet/>
      <dgm:spPr/>
      <dgm:t>
        <a:bodyPr/>
        <a:lstStyle/>
        <a:p>
          <a:endParaRPr lang="es-CL"/>
        </a:p>
      </dgm:t>
    </dgm:pt>
    <dgm:pt modelId="{100298B3-50EC-4EC0-A03E-00A342CD1B98}">
      <dgm:prSet phldrT="[Texto]"/>
      <dgm:spPr/>
      <dgm:t>
        <a:bodyPr/>
        <a:lstStyle/>
        <a:p>
          <a:r>
            <a:rPr lang="es-CL" dirty="0" smtClean="0"/>
            <a:t>Entrega bien/servicio</a:t>
          </a:r>
          <a:endParaRPr lang="es-CL" dirty="0"/>
        </a:p>
      </dgm:t>
    </dgm:pt>
    <dgm:pt modelId="{BD267A3E-284F-4292-9D0F-F6D74D67E841}" type="parTrans" cxnId="{8DD91E2C-CFCE-42AA-869C-7B01FD3905CD}">
      <dgm:prSet/>
      <dgm:spPr/>
      <dgm:t>
        <a:bodyPr/>
        <a:lstStyle/>
        <a:p>
          <a:endParaRPr lang="es-CL"/>
        </a:p>
      </dgm:t>
    </dgm:pt>
    <dgm:pt modelId="{9542EECC-0074-43A8-9F6A-9E47873B2667}" type="sibTrans" cxnId="{8DD91E2C-CFCE-42AA-869C-7B01FD3905CD}">
      <dgm:prSet/>
      <dgm:spPr/>
      <dgm:t>
        <a:bodyPr/>
        <a:lstStyle/>
        <a:p>
          <a:endParaRPr lang="es-CL"/>
        </a:p>
      </dgm:t>
    </dgm:pt>
    <dgm:pt modelId="{2D409360-E97B-4791-9937-1A88AFAFBC03}">
      <dgm:prSet phldrT="[Texto]"/>
      <dgm:spPr/>
      <dgm:t>
        <a:bodyPr/>
        <a:lstStyle/>
        <a:p>
          <a:r>
            <a:rPr lang="es-CL" dirty="0" smtClean="0"/>
            <a:t>Proveedores y Contratistas</a:t>
          </a:r>
          <a:endParaRPr lang="es-CL" dirty="0"/>
        </a:p>
      </dgm:t>
    </dgm:pt>
    <dgm:pt modelId="{1D75A046-3052-411D-AC88-BD3B57B1C18B}" type="parTrans" cxnId="{E0276A84-243C-49D1-A6FD-2AF895F823C4}">
      <dgm:prSet/>
      <dgm:spPr/>
      <dgm:t>
        <a:bodyPr/>
        <a:lstStyle/>
        <a:p>
          <a:endParaRPr lang="es-CL"/>
        </a:p>
      </dgm:t>
    </dgm:pt>
    <dgm:pt modelId="{ECF44C23-7345-4642-9B16-64E6A13A7A46}" type="sibTrans" cxnId="{E0276A84-243C-49D1-A6FD-2AF895F823C4}">
      <dgm:prSet/>
      <dgm:spPr/>
      <dgm:t>
        <a:bodyPr/>
        <a:lstStyle/>
        <a:p>
          <a:endParaRPr lang="es-CL"/>
        </a:p>
      </dgm:t>
    </dgm:pt>
    <dgm:pt modelId="{EB6CB4CF-A435-4E82-8E84-3262A839FC57}">
      <dgm:prSet phldrT="[Texto]"/>
      <dgm:spPr/>
      <dgm:t>
        <a:bodyPr/>
        <a:lstStyle/>
        <a:p>
          <a:r>
            <a:rPr lang="es-CL" dirty="0" smtClean="0"/>
            <a:t>Pago</a:t>
          </a:r>
          <a:endParaRPr lang="es-CL" dirty="0"/>
        </a:p>
      </dgm:t>
    </dgm:pt>
    <dgm:pt modelId="{B478A809-043E-45B3-8E60-CA97B3C96F2D}" type="parTrans" cxnId="{E5A87512-751B-46D1-9156-3DE6E9AB4BFB}">
      <dgm:prSet/>
      <dgm:spPr/>
      <dgm:t>
        <a:bodyPr/>
        <a:lstStyle/>
        <a:p>
          <a:endParaRPr lang="es-CL"/>
        </a:p>
      </dgm:t>
    </dgm:pt>
    <dgm:pt modelId="{36449224-1ECD-49B5-8FF3-4F24D92EC511}" type="sibTrans" cxnId="{E5A87512-751B-46D1-9156-3DE6E9AB4BFB}">
      <dgm:prSet/>
      <dgm:spPr/>
      <dgm:t>
        <a:bodyPr/>
        <a:lstStyle/>
        <a:p>
          <a:endParaRPr lang="es-CL"/>
        </a:p>
      </dgm:t>
    </dgm:pt>
    <dgm:pt modelId="{122B14D7-F16D-4BD9-A087-B6392CE68236}">
      <dgm:prSet phldrT="[Texto]"/>
      <dgm:spPr/>
      <dgm:t>
        <a:bodyPr/>
        <a:lstStyle/>
        <a:p>
          <a:r>
            <a:rPr lang="es-CL" dirty="0" smtClean="0"/>
            <a:t>Área Contraloría</a:t>
          </a:r>
          <a:endParaRPr lang="es-CL" dirty="0"/>
        </a:p>
      </dgm:t>
    </dgm:pt>
    <dgm:pt modelId="{38F9E95C-B692-4E89-AF71-2C715E0FF066}" type="parTrans" cxnId="{4ED19726-BE61-4450-B56B-1C686AB68BFC}">
      <dgm:prSet/>
      <dgm:spPr/>
      <dgm:t>
        <a:bodyPr/>
        <a:lstStyle/>
        <a:p>
          <a:endParaRPr lang="es-CL"/>
        </a:p>
      </dgm:t>
    </dgm:pt>
    <dgm:pt modelId="{2D593F8B-4075-466D-82B6-9F97A0CAC134}" type="sibTrans" cxnId="{4ED19726-BE61-4450-B56B-1C686AB68BFC}">
      <dgm:prSet/>
      <dgm:spPr/>
      <dgm:t>
        <a:bodyPr/>
        <a:lstStyle/>
        <a:p>
          <a:endParaRPr lang="es-CL"/>
        </a:p>
      </dgm:t>
    </dgm:pt>
    <dgm:pt modelId="{3D64BC6A-70D7-486A-B0CE-C639BF188C67}" type="pres">
      <dgm:prSet presAssocID="{35BF5CCE-8426-420F-9EF9-AE0794C43B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1D2BC89-CFEF-48F2-A62F-254856942890}" type="pres">
      <dgm:prSet presAssocID="{9E2B108E-09D1-46C3-B0B2-207A98DE8FD7}" presName="composite" presStyleCnt="0"/>
      <dgm:spPr/>
    </dgm:pt>
    <dgm:pt modelId="{0B9AD59E-AAE9-4DD0-A18C-A0738C0717A0}" type="pres">
      <dgm:prSet presAssocID="{9E2B108E-09D1-46C3-B0B2-207A98DE8FD7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185117-C022-41F0-82F3-249909618AD5}" type="pres">
      <dgm:prSet presAssocID="{9E2B108E-09D1-46C3-B0B2-207A98DE8FD7}" presName="txNode" presStyleLbl="node1" presStyleIdx="0" presStyleCnt="3" custLinFactNeighborX="25290" custLinFactNeighborY="170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BE863F-662A-4747-9E3C-2514C612FF1D}" type="pres">
      <dgm:prSet presAssocID="{2C247717-B415-4526-B334-D346A3F8FB54}" presName="sibTrans" presStyleLbl="sibTrans2D1" presStyleIdx="0" presStyleCnt="2"/>
      <dgm:spPr/>
      <dgm:t>
        <a:bodyPr/>
        <a:lstStyle/>
        <a:p>
          <a:endParaRPr lang="es-CL"/>
        </a:p>
      </dgm:t>
    </dgm:pt>
    <dgm:pt modelId="{961FC8F0-38A0-4EDC-8EB5-744039EA0EED}" type="pres">
      <dgm:prSet presAssocID="{2C247717-B415-4526-B334-D346A3F8FB54}" presName="connTx" presStyleLbl="sibTrans2D1" presStyleIdx="0" presStyleCnt="2"/>
      <dgm:spPr/>
      <dgm:t>
        <a:bodyPr/>
        <a:lstStyle/>
        <a:p>
          <a:endParaRPr lang="es-CL"/>
        </a:p>
      </dgm:t>
    </dgm:pt>
    <dgm:pt modelId="{F2EF7322-C92A-4AEB-B463-7C0DAAAEA198}" type="pres">
      <dgm:prSet presAssocID="{100298B3-50EC-4EC0-A03E-00A342CD1B98}" presName="composite" presStyleCnt="0"/>
      <dgm:spPr/>
    </dgm:pt>
    <dgm:pt modelId="{F218A43A-6FCD-42FD-8578-C66C6356C9DF}" type="pres">
      <dgm:prSet presAssocID="{100298B3-50EC-4EC0-A03E-00A342CD1B98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52EC2F96-D54C-4E4A-90E2-60D01B1E4193}" type="pres">
      <dgm:prSet presAssocID="{100298B3-50EC-4EC0-A03E-00A342CD1B98}" presName="txNode" presStyleLbl="node1" presStyleIdx="1" presStyleCnt="3" custLinFactNeighborX="16491" custLinFactNeighborY="1708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060C0C-FCAA-488E-A040-C6AFFF24CD11}" type="pres">
      <dgm:prSet presAssocID="{9542EECC-0074-43A8-9F6A-9E47873B2667}" presName="sibTrans" presStyleLbl="sibTrans2D1" presStyleIdx="1" presStyleCnt="2"/>
      <dgm:spPr/>
      <dgm:t>
        <a:bodyPr/>
        <a:lstStyle/>
        <a:p>
          <a:endParaRPr lang="es-CL"/>
        </a:p>
      </dgm:t>
    </dgm:pt>
    <dgm:pt modelId="{6241A069-D7DE-431C-80D7-16E037699DFA}" type="pres">
      <dgm:prSet presAssocID="{9542EECC-0074-43A8-9F6A-9E47873B2667}" presName="connTx" presStyleLbl="sibTrans2D1" presStyleIdx="1" presStyleCnt="2"/>
      <dgm:spPr/>
      <dgm:t>
        <a:bodyPr/>
        <a:lstStyle/>
        <a:p>
          <a:endParaRPr lang="es-CL"/>
        </a:p>
      </dgm:t>
    </dgm:pt>
    <dgm:pt modelId="{E88DFFCF-3CC7-44D3-956B-938AE7870F7B}" type="pres">
      <dgm:prSet presAssocID="{EB6CB4CF-A435-4E82-8E84-3262A839FC57}" presName="composite" presStyleCnt="0"/>
      <dgm:spPr/>
    </dgm:pt>
    <dgm:pt modelId="{E8FC7CDD-A9C8-44EF-85DC-730A852713F7}" type="pres">
      <dgm:prSet presAssocID="{EB6CB4CF-A435-4E82-8E84-3262A839FC57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93C136D-9821-4E3D-AE4E-E72571A002C9}" type="pres">
      <dgm:prSet presAssocID="{EB6CB4CF-A435-4E82-8E84-3262A839FC57}" presName="txNode" presStyleLbl="node1" presStyleIdx="2" presStyleCnt="3" custLinFactNeighborX="7692" custLinFactNeighborY="2125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FB12FE4-9388-44B9-ADCD-357A0933198E}" type="presOf" srcId="{2D409360-E97B-4791-9937-1A88AFAFBC03}" destId="{52EC2F96-D54C-4E4A-90E2-60D01B1E4193}" srcOrd="0" destOrd="1" presId="urn:microsoft.com/office/officeart/2005/8/layout/hProcess10"/>
    <dgm:cxn modelId="{E5A87512-751B-46D1-9156-3DE6E9AB4BFB}" srcId="{35BF5CCE-8426-420F-9EF9-AE0794C43BE8}" destId="{EB6CB4CF-A435-4E82-8E84-3262A839FC57}" srcOrd="2" destOrd="0" parTransId="{B478A809-043E-45B3-8E60-CA97B3C96F2D}" sibTransId="{36449224-1ECD-49B5-8FF3-4F24D92EC511}"/>
    <dgm:cxn modelId="{B4CCEADA-6C97-4254-A281-4E4009005B5D}" type="presOf" srcId="{122B14D7-F16D-4BD9-A087-B6392CE68236}" destId="{093C136D-9821-4E3D-AE4E-E72571A002C9}" srcOrd="0" destOrd="1" presId="urn:microsoft.com/office/officeart/2005/8/layout/hProcess10"/>
    <dgm:cxn modelId="{DD45883E-3B0D-416C-A130-2FCDE4DE03D7}" type="presOf" srcId="{9542EECC-0074-43A8-9F6A-9E47873B2667}" destId="{6241A069-D7DE-431C-80D7-16E037699DFA}" srcOrd="1" destOrd="0" presId="urn:microsoft.com/office/officeart/2005/8/layout/hProcess10"/>
    <dgm:cxn modelId="{6DD4BD1B-58EA-48B8-9E61-D5CEC64103F0}" type="presOf" srcId="{9542EECC-0074-43A8-9F6A-9E47873B2667}" destId="{7D060C0C-FCAA-488E-A040-C6AFFF24CD11}" srcOrd="0" destOrd="0" presId="urn:microsoft.com/office/officeart/2005/8/layout/hProcess10"/>
    <dgm:cxn modelId="{596877CE-135C-4F43-AE78-2CC8077B7057}" type="presOf" srcId="{9E2B108E-09D1-46C3-B0B2-207A98DE8FD7}" destId="{A6185117-C022-41F0-82F3-249909618AD5}" srcOrd="0" destOrd="0" presId="urn:microsoft.com/office/officeart/2005/8/layout/hProcess10"/>
    <dgm:cxn modelId="{C4CB639A-2BB2-46DF-B490-2FE6171A6F39}" type="presOf" srcId="{2C247717-B415-4526-B334-D346A3F8FB54}" destId="{D6BE863F-662A-4747-9E3C-2514C612FF1D}" srcOrd="0" destOrd="0" presId="urn:microsoft.com/office/officeart/2005/8/layout/hProcess10"/>
    <dgm:cxn modelId="{0C4EE2E1-300E-4F8A-9449-CC8D6D5D8DBC}" type="presOf" srcId="{35BF5CCE-8426-420F-9EF9-AE0794C43BE8}" destId="{3D64BC6A-70D7-486A-B0CE-C639BF188C67}" srcOrd="0" destOrd="0" presId="urn:microsoft.com/office/officeart/2005/8/layout/hProcess10"/>
    <dgm:cxn modelId="{43857048-025A-43EB-9811-E9C049DB41EC}" type="presOf" srcId="{EB6CB4CF-A435-4E82-8E84-3262A839FC57}" destId="{093C136D-9821-4E3D-AE4E-E72571A002C9}" srcOrd="0" destOrd="0" presId="urn:microsoft.com/office/officeart/2005/8/layout/hProcess10"/>
    <dgm:cxn modelId="{E0276A84-243C-49D1-A6FD-2AF895F823C4}" srcId="{100298B3-50EC-4EC0-A03E-00A342CD1B98}" destId="{2D409360-E97B-4791-9937-1A88AFAFBC03}" srcOrd="0" destOrd="0" parTransId="{1D75A046-3052-411D-AC88-BD3B57B1C18B}" sibTransId="{ECF44C23-7345-4642-9B16-64E6A13A7A46}"/>
    <dgm:cxn modelId="{8DD91E2C-CFCE-42AA-869C-7B01FD3905CD}" srcId="{35BF5CCE-8426-420F-9EF9-AE0794C43BE8}" destId="{100298B3-50EC-4EC0-A03E-00A342CD1B98}" srcOrd="1" destOrd="0" parTransId="{BD267A3E-284F-4292-9D0F-F6D74D67E841}" sibTransId="{9542EECC-0074-43A8-9F6A-9E47873B2667}"/>
    <dgm:cxn modelId="{03E4ACE0-75C3-4CDA-954B-AD19DE6BFCEB}" type="presOf" srcId="{2C247717-B415-4526-B334-D346A3F8FB54}" destId="{961FC8F0-38A0-4EDC-8EB5-744039EA0EED}" srcOrd="1" destOrd="0" presId="urn:microsoft.com/office/officeart/2005/8/layout/hProcess10"/>
    <dgm:cxn modelId="{F13C3FF7-393C-46F7-A84E-99692EB496EF}" srcId="{9E2B108E-09D1-46C3-B0B2-207A98DE8FD7}" destId="{0F0CCBE1-E70F-4DCA-B606-853C0377DA1A}" srcOrd="0" destOrd="0" parTransId="{09113E2C-27A2-4862-85F3-7BEC9DC30A60}" sibTransId="{B098F751-4FFE-4D2B-A107-2B303674C9E3}"/>
    <dgm:cxn modelId="{6B58BED0-8EAE-4165-A359-EAC01EACFBED}" srcId="{35BF5CCE-8426-420F-9EF9-AE0794C43BE8}" destId="{9E2B108E-09D1-46C3-B0B2-207A98DE8FD7}" srcOrd="0" destOrd="0" parTransId="{5FF76FF1-2FA5-491E-8B6D-32B11B98DDE8}" sibTransId="{2C247717-B415-4526-B334-D346A3F8FB54}"/>
    <dgm:cxn modelId="{CF448F0E-0AD4-4683-9F0B-39DFB98CE69E}" type="presOf" srcId="{0F0CCBE1-E70F-4DCA-B606-853C0377DA1A}" destId="{A6185117-C022-41F0-82F3-249909618AD5}" srcOrd="0" destOrd="1" presId="urn:microsoft.com/office/officeart/2005/8/layout/hProcess10"/>
    <dgm:cxn modelId="{7518DE16-8530-488B-A952-A29EDCA62772}" type="presOf" srcId="{100298B3-50EC-4EC0-A03E-00A342CD1B98}" destId="{52EC2F96-D54C-4E4A-90E2-60D01B1E4193}" srcOrd="0" destOrd="0" presId="urn:microsoft.com/office/officeart/2005/8/layout/hProcess10"/>
    <dgm:cxn modelId="{4ED19726-BE61-4450-B56B-1C686AB68BFC}" srcId="{EB6CB4CF-A435-4E82-8E84-3262A839FC57}" destId="{122B14D7-F16D-4BD9-A087-B6392CE68236}" srcOrd="0" destOrd="0" parTransId="{38F9E95C-B692-4E89-AF71-2C715E0FF066}" sibTransId="{2D593F8B-4075-466D-82B6-9F97A0CAC134}"/>
    <dgm:cxn modelId="{4EE494D4-EA49-4045-AEAB-FCA735CD051F}" type="presParOf" srcId="{3D64BC6A-70D7-486A-B0CE-C639BF188C67}" destId="{61D2BC89-CFEF-48F2-A62F-254856942890}" srcOrd="0" destOrd="0" presId="urn:microsoft.com/office/officeart/2005/8/layout/hProcess10"/>
    <dgm:cxn modelId="{6C809782-43F8-4FF6-A6FC-9468575E91B7}" type="presParOf" srcId="{61D2BC89-CFEF-48F2-A62F-254856942890}" destId="{0B9AD59E-AAE9-4DD0-A18C-A0738C0717A0}" srcOrd="0" destOrd="0" presId="urn:microsoft.com/office/officeart/2005/8/layout/hProcess10"/>
    <dgm:cxn modelId="{D2EB339D-A9A8-43F9-93C1-DA080CD0D527}" type="presParOf" srcId="{61D2BC89-CFEF-48F2-A62F-254856942890}" destId="{A6185117-C022-41F0-82F3-249909618AD5}" srcOrd="1" destOrd="0" presId="urn:microsoft.com/office/officeart/2005/8/layout/hProcess10"/>
    <dgm:cxn modelId="{278A1C3A-0353-4945-A990-522A1BD66854}" type="presParOf" srcId="{3D64BC6A-70D7-486A-B0CE-C639BF188C67}" destId="{D6BE863F-662A-4747-9E3C-2514C612FF1D}" srcOrd="1" destOrd="0" presId="urn:microsoft.com/office/officeart/2005/8/layout/hProcess10"/>
    <dgm:cxn modelId="{057FCE0D-053C-450A-A69C-9849791BC700}" type="presParOf" srcId="{D6BE863F-662A-4747-9E3C-2514C612FF1D}" destId="{961FC8F0-38A0-4EDC-8EB5-744039EA0EED}" srcOrd="0" destOrd="0" presId="urn:microsoft.com/office/officeart/2005/8/layout/hProcess10"/>
    <dgm:cxn modelId="{EBA1704C-B445-4E86-B3F3-5B55DBF04D97}" type="presParOf" srcId="{3D64BC6A-70D7-486A-B0CE-C639BF188C67}" destId="{F2EF7322-C92A-4AEB-B463-7C0DAAAEA198}" srcOrd="2" destOrd="0" presId="urn:microsoft.com/office/officeart/2005/8/layout/hProcess10"/>
    <dgm:cxn modelId="{0A29D9A4-105A-41F9-898B-DB64D3337F7A}" type="presParOf" srcId="{F2EF7322-C92A-4AEB-B463-7C0DAAAEA198}" destId="{F218A43A-6FCD-42FD-8578-C66C6356C9DF}" srcOrd="0" destOrd="0" presId="urn:microsoft.com/office/officeart/2005/8/layout/hProcess10"/>
    <dgm:cxn modelId="{F7812600-DDF4-44EB-95A3-79C6E1742666}" type="presParOf" srcId="{F2EF7322-C92A-4AEB-B463-7C0DAAAEA198}" destId="{52EC2F96-D54C-4E4A-90E2-60D01B1E4193}" srcOrd="1" destOrd="0" presId="urn:microsoft.com/office/officeart/2005/8/layout/hProcess10"/>
    <dgm:cxn modelId="{ABB2B897-E5EC-46E9-862F-DB3117089126}" type="presParOf" srcId="{3D64BC6A-70D7-486A-B0CE-C639BF188C67}" destId="{7D060C0C-FCAA-488E-A040-C6AFFF24CD11}" srcOrd="3" destOrd="0" presId="urn:microsoft.com/office/officeart/2005/8/layout/hProcess10"/>
    <dgm:cxn modelId="{D64583A5-4EE5-497C-9E78-D6AEF10928B0}" type="presParOf" srcId="{7D060C0C-FCAA-488E-A040-C6AFFF24CD11}" destId="{6241A069-D7DE-431C-80D7-16E037699DFA}" srcOrd="0" destOrd="0" presId="urn:microsoft.com/office/officeart/2005/8/layout/hProcess10"/>
    <dgm:cxn modelId="{5247CED0-3F0F-4EE9-ABC2-B0E00EE663F9}" type="presParOf" srcId="{3D64BC6A-70D7-486A-B0CE-C639BF188C67}" destId="{E88DFFCF-3CC7-44D3-956B-938AE7870F7B}" srcOrd="4" destOrd="0" presId="urn:microsoft.com/office/officeart/2005/8/layout/hProcess10"/>
    <dgm:cxn modelId="{9BB60E34-F919-40F4-93F3-5DF468A8A818}" type="presParOf" srcId="{E88DFFCF-3CC7-44D3-956B-938AE7870F7B}" destId="{E8FC7CDD-A9C8-44EF-85DC-730A852713F7}" srcOrd="0" destOrd="0" presId="urn:microsoft.com/office/officeart/2005/8/layout/hProcess10"/>
    <dgm:cxn modelId="{2D5294CF-3432-4637-8CE9-8A4025808BD8}" type="presParOf" srcId="{E88DFFCF-3CC7-44D3-956B-938AE7870F7B}" destId="{093C136D-9821-4E3D-AE4E-E72571A002C9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269C0-FC32-44F9-BFC1-DBC3077F3194}" type="doc">
      <dgm:prSet loTypeId="urn:microsoft.com/office/officeart/2005/8/layout/hProcess9" loCatId="process" qsTypeId="urn:microsoft.com/office/officeart/2005/8/quickstyle/3d1" qsCatId="3D" csTypeId="urn:microsoft.com/office/officeart/2005/8/colors/accent6_4" csCatId="accent6" phldr="1"/>
      <dgm:spPr/>
    </dgm:pt>
    <dgm:pt modelId="{8A0F8732-517B-4B35-A3F5-06047A636713}">
      <dgm:prSet phldrT="[Texto]"/>
      <dgm:spPr/>
      <dgm:t>
        <a:bodyPr/>
        <a:lstStyle/>
        <a:p>
          <a:r>
            <a:rPr lang="es-CL" dirty="0" smtClean="0"/>
            <a:t>Recepción  y Registro de Documentos de Pago</a:t>
          </a:r>
          <a:endParaRPr lang="es-CL" dirty="0"/>
        </a:p>
      </dgm:t>
    </dgm:pt>
    <dgm:pt modelId="{35E98F46-81AB-4DCA-A907-09026D92EE68}" type="parTrans" cxnId="{7F5886CF-F79C-4193-A636-CFAD15152134}">
      <dgm:prSet/>
      <dgm:spPr/>
      <dgm:t>
        <a:bodyPr/>
        <a:lstStyle/>
        <a:p>
          <a:endParaRPr lang="es-CL"/>
        </a:p>
      </dgm:t>
    </dgm:pt>
    <dgm:pt modelId="{5621AC0D-AF86-4D6A-80BA-DBAB5B78957C}" type="sibTrans" cxnId="{7F5886CF-F79C-4193-A636-CFAD15152134}">
      <dgm:prSet/>
      <dgm:spPr/>
      <dgm:t>
        <a:bodyPr/>
        <a:lstStyle/>
        <a:p>
          <a:endParaRPr lang="es-CL"/>
        </a:p>
      </dgm:t>
    </dgm:pt>
    <dgm:pt modelId="{411D8786-134B-459E-8690-829486F45A44}">
      <dgm:prSet phldrT="[Texto]"/>
      <dgm:spPr/>
      <dgm:t>
        <a:bodyPr/>
        <a:lstStyle/>
        <a:p>
          <a:r>
            <a:rPr lang="es-CL" dirty="0" smtClean="0"/>
            <a:t>Validación</a:t>
          </a:r>
        </a:p>
      </dgm:t>
    </dgm:pt>
    <dgm:pt modelId="{D8E7C22C-7093-4C3F-B06A-2EF0B42BDB22}" type="parTrans" cxnId="{EDBCECB3-AD3B-4BB0-8E7F-B1C34EC92987}">
      <dgm:prSet/>
      <dgm:spPr/>
      <dgm:t>
        <a:bodyPr/>
        <a:lstStyle/>
        <a:p>
          <a:endParaRPr lang="es-CL"/>
        </a:p>
      </dgm:t>
    </dgm:pt>
    <dgm:pt modelId="{FDB1976F-5304-4DB9-A9DC-BAB1F4B55436}" type="sibTrans" cxnId="{EDBCECB3-AD3B-4BB0-8E7F-B1C34EC92987}">
      <dgm:prSet/>
      <dgm:spPr/>
      <dgm:t>
        <a:bodyPr/>
        <a:lstStyle/>
        <a:p>
          <a:endParaRPr lang="es-CL"/>
        </a:p>
      </dgm:t>
    </dgm:pt>
    <dgm:pt modelId="{7D5F4411-9989-490E-B302-746A3F92AE5D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L" dirty="0" smtClean="0"/>
            <a:t>Pago</a:t>
          </a:r>
        </a:p>
      </dgm:t>
    </dgm:pt>
    <dgm:pt modelId="{BE1BBBC7-1255-40E4-8FAF-390A42A08E77}" type="parTrans" cxnId="{A005BBAA-82ED-4D02-9829-8CDADC8EB0CE}">
      <dgm:prSet/>
      <dgm:spPr/>
      <dgm:t>
        <a:bodyPr/>
        <a:lstStyle/>
        <a:p>
          <a:endParaRPr lang="es-CL"/>
        </a:p>
      </dgm:t>
    </dgm:pt>
    <dgm:pt modelId="{20E91AF3-111D-46AB-BA4D-8C3E066C973C}" type="sibTrans" cxnId="{A005BBAA-82ED-4D02-9829-8CDADC8EB0CE}">
      <dgm:prSet/>
      <dgm:spPr/>
      <dgm:t>
        <a:bodyPr/>
        <a:lstStyle/>
        <a:p>
          <a:endParaRPr lang="es-CL"/>
        </a:p>
      </dgm:t>
    </dgm:pt>
    <dgm:pt modelId="{EAD988E7-CF8F-43DF-B25F-3B5162751FDB}" type="pres">
      <dgm:prSet presAssocID="{228269C0-FC32-44F9-BFC1-DBC3077F3194}" presName="CompostProcess" presStyleCnt="0">
        <dgm:presLayoutVars>
          <dgm:dir/>
          <dgm:resizeHandles val="exact"/>
        </dgm:presLayoutVars>
      </dgm:prSet>
      <dgm:spPr/>
    </dgm:pt>
    <dgm:pt modelId="{7890F819-BDDE-4BD5-A91F-8C4F5C3D2FA1}" type="pres">
      <dgm:prSet presAssocID="{228269C0-FC32-44F9-BFC1-DBC3077F3194}" presName="arrow" presStyleLbl="bgShp" presStyleIdx="0" presStyleCnt="1"/>
      <dgm:spPr/>
    </dgm:pt>
    <dgm:pt modelId="{225C952F-1004-4C13-964F-BB9C3E8180B4}" type="pres">
      <dgm:prSet presAssocID="{228269C0-FC32-44F9-BFC1-DBC3077F3194}" presName="linearProcess" presStyleCnt="0"/>
      <dgm:spPr/>
    </dgm:pt>
    <dgm:pt modelId="{1F387C3E-9722-445C-9E92-8BBEF7FA215D}" type="pres">
      <dgm:prSet presAssocID="{8A0F8732-517B-4B35-A3F5-06047A6367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29D32F-6558-440E-B747-7E8928A4ADDC}" type="pres">
      <dgm:prSet presAssocID="{5621AC0D-AF86-4D6A-80BA-DBAB5B78957C}" presName="sibTrans" presStyleCnt="0"/>
      <dgm:spPr/>
    </dgm:pt>
    <dgm:pt modelId="{A17DC792-0B27-4833-826C-7CFA578A0399}" type="pres">
      <dgm:prSet presAssocID="{411D8786-134B-459E-8690-829486F45A4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95C1B4-96D2-451A-9A6B-7C826D19309D}" type="pres">
      <dgm:prSet presAssocID="{FDB1976F-5304-4DB9-A9DC-BAB1F4B55436}" presName="sibTrans" presStyleCnt="0"/>
      <dgm:spPr/>
    </dgm:pt>
    <dgm:pt modelId="{B59EBA8E-6920-4ACE-960E-A92656FB7612}" type="pres">
      <dgm:prSet presAssocID="{7D5F4411-9989-490E-B302-746A3F92AE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F5886CF-F79C-4193-A636-CFAD15152134}" srcId="{228269C0-FC32-44F9-BFC1-DBC3077F3194}" destId="{8A0F8732-517B-4B35-A3F5-06047A636713}" srcOrd="0" destOrd="0" parTransId="{35E98F46-81AB-4DCA-A907-09026D92EE68}" sibTransId="{5621AC0D-AF86-4D6A-80BA-DBAB5B78957C}"/>
    <dgm:cxn modelId="{5B85682A-117C-4BBB-A950-6347F719214F}" type="presOf" srcId="{228269C0-FC32-44F9-BFC1-DBC3077F3194}" destId="{EAD988E7-CF8F-43DF-B25F-3B5162751FDB}" srcOrd="0" destOrd="0" presId="urn:microsoft.com/office/officeart/2005/8/layout/hProcess9"/>
    <dgm:cxn modelId="{EDBCECB3-AD3B-4BB0-8E7F-B1C34EC92987}" srcId="{228269C0-FC32-44F9-BFC1-DBC3077F3194}" destId="{411D8786-134B-459E-8690-829486F45A44}" srcOrd="1" destOrd="0" parTransId="{D8E7C22C-7093-4C3F-B06A-2EF0B42BDB22}" sibTransId="{FDB1976F-5304-4DB9-A9DC-BAB1F4B55436}"/>
    <dgm:cxn modelId="{30480269-D876-432D-A3BE-40ACCC532EC7}" type="presOf" srcId="{7D5F4411-9989-490E-B302-746A3F92AE5D}" destId="{B59EBA8E-6920-4ACE-960E-A92656FB7612}" srcOrd="0" destOrd="0" presId="urn:microsoft.com/office/officeart/2005/8/layout/hProcess9"/>
    <dgm:cxn modelId="{5CA44281-DC86-4D19-92C4-4C85539BEE7A}" type="presOf" srcId="{411D8786-134B-459E-8690-829486F45A44}" destId="{A17DC792-0B27-4833-826C-7CFA578A0399}" srcOrd="0" destOrd="0" presId="urn:microsoft.com/office/officeart/2005/8/layout/hProcess9"/>
    <dgm:cxn modelId="{15B28471-4E89-4CA6-905D-EDEC38FCC0E2}" type="presOf" srcId="{8A0F8732-517B-4B35-A3F5-06047A636713}" destId="{1F387C3E-9722-445C-9E92-8BBEF7FA215D}" srcOrd="0" destOrd="0" presId="urn:microsoft.com/office/officeart/2005/8/layout/hProcess9"/>
    <dgm:cxn modelId="{A005BBAA-82ED-4D02-9829-8CDADC8EB0CE}" srcId="{228269C0-FC32-44F9-BFC1-DBC3077F3194}" destId="{7D5F4411-9989-490E-B302-746A3F92AE5D}" srcOrd="2" destOrd="0" parTransId="{BE1BBBC7-1255-40E4-8FAF-390A42A08E77}" sibTransId="{20E91AF3-111D-46AB-BA4D-8C3E066C973C}"/>
    <dgm:cxn modelId="{57084F58-A9A7-4B64-8895-B7AC976F29EA}" type="presParOf" srcId="{EAD988E7-CF8F-43DF-B25F-3B5162751FDB}" destId="{7890F819-BDDE-4BD5-A91F-8C4F5C3D2FA1}" srcOrd="0" destOrd="0" presId="urn:microsoft.com/office/officeart/2005/8/layout/hProcess9"/>
    <dgm:cxn modelId="{9E3DF8BD-328B-41BA-AA6F-C29ABAA32836}" type="presParOf" srcId="{EAD988E7-CF8F-43DF-B25F-3B5162751FDB}" destId="{225C952F-1004-4C13-964F-BB9C3E8180B4}" srcOrd="1" destOrd="0" presId="urn:microsoft.com/office/officeart/2005/8/layout/hProcess9"/>
    <dgm:cxn modelId="{AD00FB14-A295-4E85-AEE1-1597ABBA2DBC}" type="presParOf" srcId="{225C952F-1004-4C13-964F-BB9C3E8180B4}" destId="{1F387C3E-9722-445C-9E92-8BBEF7FA215D}" srcOrd="0" destOrd="0" presId="urn:microsoft.com/office/officeart/2005/8/layout/hProcess9"/>
    <dgm:cxn modelId="{ACEFF375-EB22-4D24-85AD-B1F23CE4C9B1}" type="presParOf" srcId="{225C952F-1004-4C13-964F-BB9C3E8180B4}" destId="{F629D32F-6558-440E-B747-7E8928A4ADDC}" srcOrd="1" destOrd="0" presId="urn:microsoft.com/office/officeart/2005/8/layout/hProcess9"/>
    <dgm:cxn modelId="{B463DA4D-7E0A-4C28-A977-195B5387D190}" type="presParOf" srcId="{225C952F-1004-4C13-964F-BB9C3E8180B4}" destId="{A17DC792-0B27-4833-826C-7CFA578A0399}" srcOrd="2" destOrd="0" presId="urn:microsoft.com/office/officeart/2005/8/layout/hProcess9"/>
    <dgm:cxn modelId="{F6120825-4838-4F76-B7A5-26E26CFA54A2}" type="presParOf" srcId="{225C952F-1004-4C13-964F-BB9C3E8180B4}" destId="{7595C1B4-96D2-451A-9A6B-7C826D19309D}" srcOrd="3" destOrd="0" presId="urn:microsoft.com/office/officeart/2005/8/layout/hProcess9"/>
    <dgm:cxn modelId="{43A32B33-3DFC-4EE6-BA65-4F1A7A7E8C78}" type="presParOf" srcId="{225C952F-1004-4C13-964F-BB9C3E8180B4}" destId="{B59EBA8E-6920-4ACE-960E-A92656FB76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8269C0-FC32-44F9-BFC1-DBC3077F3194}" type="doc">
      <dgm:prSet loTypeId="urn:microsoft.com/office/officeart/2005/8/layout/hProcess9" loCatId="process" qsTypeId="urn:microsoft.com/office/officeart/2005/8/quickstyle/3d1" qsCatId="3D" csTypeId="urn:microsoft.com/office/officeart/2005/8/colors/accent0_1" csCatId="mainScheme" phldr="1"/>
      <dgm:spPr/>
    </dgm:pt>
    <dgm:pt modelId="{8A0F8732-517B-4B35-A3F5-06047A636713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CL" dirty="0" smtClean="0"/>
            <a:t>Recepción y Registro de Documentos de Pago</a:t>
          </a:r>
          <a:endParaRPr lang="es-CL" dirty="0"/>
        </a:p>
      </dgm:t>
    </dgm:pt>
    <dgm:pt modelId="{35E98F46-81AB-4DCA-A907-09026D92EE68}" type="parTrans" cxnId="{7F5886CF-F79C-4193-A636-CFAD15152134}">
      <dgm:prSet/>
      <dgm:spPr/>
      <dgm:t>
        <a:bodyPr/>
        <a:lstStyle/>
        <a:p>
          <a:endParaRPr lang="es-CL"/>
        </a:p>
      </dgm:t>
    </dgm:pt>
    <dgm:pt modelId="{5621AC0D-AF86-4D6A-80BA-DBAB5B78957C}" type="sibTrans" cxnId="{7F5886CF-F79C-4193-A636-CFAD15152134}">
      <dgm:prSet/>
      <dgm:spPr/>
      <dgm:t>
        <a:bodyPr/>
        <a:lstStyle/>
        <a:p>
          <a:endParaRPr lang="es-CL"/>
        </a:p>
      </dgm:t>
    </dgm:pt>
    <dgm:pt modelId="{411D8786-134B-459E-8690-829486F45A44}">
      <dgm:prSet phldrT="[Texto]"/>
      <dgm:spPr/>
      <dgm:t>
        <a:bodyPr/>
        <a:lstStyle/>
        <a:p>
          <a:r>
            <a:rPr lang="es-CL" dirty="0" smtClean="0"/>
            <a:t>Validación</a:t>
          </a:r>
        </a:p>
      </dgm:t>
    </dgm:pt>
    <dgm:pt modelId="{D8E7C22C-7093-4C3F-B06A-2EF0B42BDB22}" type="parTrans" cxnId="{EDBCECB3-AD3B-4BB0-8E7F-B1C34EC92987}">
      <dgm:prSet/>
      <dgm:spPr/>
      <dgm:t>
        <a:bodyPr/>
        <a:lstStyle/>
        <a:p>
          <a:endParaRPr lang="es-CL"/>
        </a:p>
      </dgm:t>
    </dgm:pt>
    <dgm:pt modelId="{FDB1976F-5304-4DB9-A9DC-BAB1F4B55436}" type="sibTrans" cxnId="{EDBCECB3-AD3B-4BB0-8E7F-B1C34EC92987}">
      <dgm:prSet/>
      <dgm:spPr/>
      <dgm:t>
        <a:bodyPr/>
        <a:lstStyle/>
        <a:p>
          <a:endParaRPr lang="es-CL"/>
        </a:p>
      </dgm:t>
    </dgm:pt>
    <dgm:pt modelId="{71BD787E-B98D-47C9-8DB2-2FC945BA1FB0}">
      <dgm:prSet phldrT="[Texto]"/>
      <dgm:spPr/>
      <dgm:t>
        <a:bodyPr/>
        <a:lstStyle/>
        <a:p>
          <a:r>
            <a:rPr lang="es-CL" dirty="0" smtClean="0"/>
            <a:t>Pago</a:t>
          </a:r>
        </a:p>
      </dgm:t>
    </dgm:pt>
    <dgm:pt modelId="{181B2788-732F-461F-B463-FC201D2F101C}" type="parTrans" cxnId="{FDBFC9C6-80B2-4366-AD26-DD553A7A8C4B}">
      <dgm:prSet/>
      <dgm:spPr/>
      <dgm:t>
        <a:bodyPr/>
        <a:lstStyle/>
        <a:p>
          <a:endParaRPr lang="es-CL"/>
        </a:p>
      </dgm:t>
    </dgm:pt>
    <dgm:pt modelId="{03FFE553-FFB2-4F53-AB25-28430C3B3C30}" type="sibTrans" cxnId="{FDBFC9C6-80B2-4366-AD26-DD553A7A8C4B}">
      <dgm:prSet/>
      <dgm:spPr/>
      <dgm:t>
        <a:bodyPr/>
        <a:lstStyle/>
        <a:p>
          <a:endParaRPr lang="es-CL"/>
        </a:p>
      </dgm:t>
    </dgm:pt>
    <dgm:pt modelId="{EAD988E7-CF8F-43DF-B25F-3B5162751FDB}" type="pres">
      <dgm:prSet presAssocID="{228269C0-FC32-44F9-BFC1-DBC3077F3194}" presName="CompostProcess" presStyleCnt="0">
        <dgm:presLayoutVars>
          <dgm:dir/>
          <dgm:resizeHandles val="exact"/>
        </dgm:presLayoutVars>
      </dgm:prSet>
      <dgm:spPr/>
    </dgm:pt>
    <dgm:pt modelId="{7890F819-BDDE-4BD5-A91F-8C4F5C3D2FA1}" type="pres">
      <dgm:prSet presAssocID="{228269C0-FC32-44F9-BFC1-DBC3077F3194}" presName="arrow" presStyleLbl="bgShp" presStyleIdx="0" presStyleCnt="1"/>
      <dgm:spPr/>
    </dgm:pt>
    <dgm:pt modelId="{225C952F-1004-4C13-964F-BB9C3E8180B4}" type="pres">
      <dgm:prSet presAssocID="{228269C0-FC32-44F9-BFC1-DBC3077F3194}" presName="linearProcess" presStyleCnt="0"/>
      <dgm:spPr/>
    </dgm:pt>
    <dgm:pt modelId="{1F387C3E-9722-445C-9E92-8BBEF7FA215D}" type="pres">
      <dgm:prSet presAssocID="{8A0F8732-517B-4B35-A3F5-06047A6367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29D32F-6558-440E-B747-7E8928A4ADDC}" type="pres">
      <dgm:prSet presAssocID="{5621AC0D-AF86-4D6A-80BA-DBAB5B78957C}" presName="sibTrans" presStyleCnt="0"/>
      <dgm:spPr/>
    </dgm:pt>
    <dgm:pt modelId="{A17DC792-0B27-4833-826C-7CFA578A0399}" type="pres">
      <dgm:prSet presAssocID="{411D8786-134B-459E-8690-829486F45A4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95C1B4-96D2-451A-9A6B-7C826D19309D}" type="pres">
      <dgm:prSet presAssocID="{FDB1976F-5304-4DB9-A9DC-BAB1F4B55436}" presName="sibTrans" presStyleCnt="0"/>
      <dgm:spPr/>
    </dgm:pt>
    <dgm:pt modelId="{08A9A954-0BCD-41F7-9E33-E7A1DDD3359D}" type="pres">
      <dgm:prSet presAssocID="{71BD787E-B98D-47C9-8DB2-2FC945BA1F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9506C8F-72EA-4A24-B120-AA1BAFCBF3FA}" type="presOf" srcId="{411D8786-134B-459E-8690-829486F45A44}" destId="{A17DC792-0B27-4833-826C-7CFA578A0399}" srcOrd="0" destOrd="0" presId="urn:microsoft.com/office/officeart/2005/8/layout/hProcess9"/>
    <dgm:cxn modelId="{7F5886CF-F79C-4193-A636-CFAD15152134}" srcId="{228269C0-FC32-44F9-BFC1-DBC3077F3194}" destId="{8A0F8732-517B-4B35-A3F5-06047A636713}" srcOrd="0" destOrd="0" parTransId="{35E98F46-81AB-4DCA-A907-09026D92EE68}" sibTransId="{5621AC0D-AF86-4D6A-80BA-DBAB5B78957C}"/>
    <dgm:cxn modelId="{EDBCECB3-AD3B-4BB0-8E7F-B1C34EC92987}" srcId="{228269C0-FC32-44F9-BFC1-DBC3077F3194}" destId="{411D8786-134B-459E-8690-829486F45A44}" srcOrd="1" destOrd="0" parTransId="{D8E7C22C-7093-4C3F-B06A-2EF0B42BDB22}" sibTransId="{FDB1976F-5304-4DB9-A9DC-BAB1F4B55436}"/>
    <dgm:cxn modelId="{FDBFC9C6-80B2-4366-AD26-DD553A7A8C4B}" srcId="{228269C0-FC32-44F9-BFC1-DBC3077F3194}" destId="{71BD787E-B98D-47C9-8DB2-2FC945BA1FB0}" srcOrd="2" destOrd="0" parTransId="{181B2788-732F-461F-B463-FC201D2F101C}" sibTransId="{03FFE553-FFB2-4F53-AB25-28430C3B3C30}"/>
    <dgm:cxn modelId="{E331AAA0-1AEE-4035-ACFB-B2E2DBC983C4}" type="presOf" srcId="{228269C0-FC32-44F9-BFC1-DBC3077F3194}" destId="{EAD988E7-CF8F-43DF-B25F-3B5162751FDB}" srcOrd="0" destOrd="0" presId="urn:microsoft.com/office/officeart/2005/8/layout/hProcess9"/>
    <dgm:cxn modelId="{C9CD6CC5-F122-4D92-B76C-AFB58E522C6C}" type="presOf" srcId="{71BD787E-B98D-47C9-8DB2-2FC945BA1FB0}" destId="{08A9A954-0BCD-41F7-9E33-E7A1DDD3359D}" srcOrd="0" destOrd="0" presId="urn:microsoft.com/office/officeart/2005/8/layout/hProcess9"/>
    <dgm:cxn modelId="{3C9E747F-A8D2-4BFB-90D0-55BEB8FC3FE0}" type="presOf" srcId="{8A0F8732-517B-4B35-A3F5-06047A636713}" destId="{1F387C3E-9722-445C-9E92-8BBEF7FA215D}" srcOrd="0" destOrd="0" presId="urn:microsoft.com/office/officeart/2005/8/layout/hProcess9"/>
    <dgm:cxn modelId="{87B91B65-3AD5-4752-BA5C-EBB9C59A43FB}" type="presParOf" srcId="{EAD988E7-CF8F-43DF-B25F-3B5162751FDB}" destId="{7890F819-BDDE-4BD5-A91F-8C4F5C3D2FA1}" srcOrd="0" destOrd="0" presId="urn:microsoft.com/office/officeart/2005/8/layout/hProcess9"/>
    <dgm:cxn modelId="{894CB4DF-CCF3-42DA-BCDC-C539D36AF54F}" type="presParOf" srcId="{EAD988E7-CF8F-43DF-B25F-3B5162751FDB}" destId="{225C952F-1004-4C13-964F-BB9C3E8180B4}" srcOrd="1" destOrd="0" presId="urn:microsoft.com/office/officeart/2005/8/layout/hProcess9"/>
    <dgm:cxn modelId="{246D926D-A792-4830-A3CD-B019DEB0F703}" type="presParOf" srcId="{225C952F-1004-4C13-964F-BB9C3E8180B4}" destId="{1F387C3E-9722-445C-9E92-8BBEF7FA215D}" srcOrd="0" destOrd="0" presId="urn:microsoft.com/office/officeart/2005/8/layout/hProcess9"/>
    <dgm:cxn modelId="{7071D4B8-78EC-4B97-9AF9-B76622062E6B}" type="presParOf" srcId="{225C952F-1004-4C13-964F-BB9C3E8180B4}" destId="{F629D32F-6558-440E-B747-7E8928A4ADDC}" srcOrd="1" destOrd="0" presId="urn:microsoft.com/office/officeart/2005/8/layout/hProcess9"/>
    <dgm:cxn modelId="{CBA2B70D-5B95-4E3F-B548-17E435F71053}" type="presParOf" srcId="{225C952F-1004-4C13-964F-BB9C3E8180B4}" destId="{A17DC792-0B27-4833-826C-7CFA578A0399}" srcOrd="2" destOrd="0" presId="urn:microsoft.com/office/officeart/2005/8/layout/hProcess9"/>
    <dgm:cxn modelId="{08C7C5D7-AA9C-4AE1-87DE-0D324FE2C3FD}" type="presParOf" srcId="{225C952F-1004-4C13-964F-BB9C3E8180B4}" destId="{7595C1B4-96D2-451A-9A6B-7C826D19309D}" srcOrd="3" destOrd="0" presId="urn:microsoft.com/office/officeart/2005/8/layout/hProcess9"/>
    <dgm:cxn modelId="{70E29CE5-2DAC-4532-8532-BBEE6F1D78FA}" type="presParOf" srcId="{225C952F-1004-4C13-964F-BB9C3E8180B4}" destId="{08A9A954-0BCD-41F7-9E33-E7A1DDD335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269C0-FC32-44F9-BFC1-DBC3077F3194}" type="doc">
      <dgm:prSet loTypeId="urn:microsoft.com/office/officeart/2005/8/layout/hProcess9" loCatId="process" qsTypeId="urn:microsoft.com/office/officeart/2005/8/quickstyle/3d1" qsCatId="3D" csTypeId="urn:microsoft.com/office/officeart/2005/8/colors/accent0_1" csCatId="mainScheme" phldr="1"/>
      <dgm:spPr/>
    </dgm:pt>
    <dgm:pt modelId="{8A0F8732-517B-4B35-A3F5-06047A636713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CL" dirty="0" smtClean="0"/>
            <a:t>Recepción y Registro de Documentos de Pago</a:t>
          </a:r>
          <a:endParaRPr lang="es-CL" dirty="0"/>
        </a:p>
      </dgm:t>
    </dgm:pt>
    <dgm:pt modelId="{35E98F46-81AB-4DCA-A907-09026D92EE68}" type="parTrans" cxnId="{7F5886CF-F79C-4193-A636-CFAD15152134}">
      <dgm:prSet/>
      <dgm:spPr/>
      <dgm:t>
        <a:bodyPr/>
        <a:lstStyle/>
        <a:p>
          <a:endParaRPr lang="es-CL"/>
        </a:p>
      </dgm:t>
    </dgm:pt>
    <dgm:pt modelId="{5621AC0D-AF86-4D6A-80BA-DBAB5B78957C}" type="sibTrans" cxnId="{7F5886CF-F79C-4193-A636-CFAD15152134}">
      <dgm:prSet/>
      <dgm:spPr/>
      <dgm:t>
        <a:bodyPr/>
        <a:lstStyle/>
        <a:p>
          <a:endParaRPr lang="es-CL"/>
        </a:p>
      </dgm:t>
    </dgm:pt>
    <dgm:pt modelId="{411D8786-134B-459E-8690-829486F45A44}">
      <dgm:prSet phldrT="[Texto]"/>
      <dgm:spPr/>
      <dgm:t>
        <a:bodyPr/>
        <a:lstStyle/>
        <a:p>
          <a:r>
            <a:rPr lang="es-CL" dirty="0" smtClean="0"/>
            <a:t>Validación</a:t>
          </a:r>
        </a:p>
      </dgm:t>
    </dgm:pt>
    <dgm:pt modelId="{D8E7C22C-7093-4C3F-B06A-2EF0B42BDB22}" type="parTrans" cxnId="{EDBCECB3-AD3B-4BB0-8E7F-B1C34EC92987}">
      <dgm:prSet/>
      <dgm:spPr/>
      <dgm:t>
        <a:bodyPr/>
        <a:lstStyle/>
        <a:p>
          <a:endParaRPr lang="es-CL"/>
        </a:p>
      </dgm:t>
    </dgm:pt>
    <dgm:pt modelId="{FDB1976F-5304-4DB9-A9DC-BAB1F4B55436}" type="sibTrans" cxnId="{EDBCECB3-AD3B-4BB0-8E7F-B1C34EC92987}">
      <dgm:prSet/>
      <dgm:spPr/>
      <dgm:t>
        <a:bodyPr/>
        <a:lstStyle/>
        <a:p>
          <a:endParaRPr lang="es-CL"/>
        </a:p>
      </dgm:t>
    </dgm:pt>
    <dgm:pt modelId="{71BD787E-B98D-47C9-8DB2-2FC945BA1FB0}">
      <dgm:prSet phldrT="[Texto]"/>
      <dgm:spPr/>
      <dgm:t>
        <a:bodyPr/>
        <a:lstStyle/>
        <a:p>
          <a:r>
            <a:rPr lang="es-CL" dirty="0" smtClean="0"/>
            <a:t>Pago</a:t>
          </a:r>
        </a:p>
      </dgm:t>
    </dgm:pt>
    <dgm:pt modelId="{181B2788-732F-461F-B463-FC201D2F101C}" type="parTrans" cxnId="{FDBFC9C6-80B2-4366-AD26-DD553A7A8C4B}">
      <dgm:prSet/>
      <dgm:spPr/>
      <dgm:t>
        <a:bodyPr/>
        <a:lstStyle/>
        <a:p>
          <a:endParaRPr lang="es-CL"/>
        </a:p>
      </dgm:t>
    </dgm:pt>
    <dgm:pt modelId="{03FFE553-FFB2-4F53-AB25-28430C3B3C30}" type="sibTrans" cxnId="{FDBFC9C6-80B2-4366-AD26-DD553A7A8C4B}">
      <dgm:prSet/>
      <dgm:spPr/>
      <dgm:t>
        <a:bodyPr/>
        <a:lstStyle/>
        <a:p>
          <a:endParaRPr lang="es-CL"/>
        </a:p>
      </dgm:t>
    </dgm:pt>
    <dgm:pt modelId="{EAD988E7-CF8F-43DF-B25F-3B5162751FDB}" type="pres">
      <dgm:prSet presAssocID="{228269C0-FC32-44F9-BFC1-DBC3077F3194}" presName="CompostProcess" presStyleCnt="0">
        <dgm:presLayoutVars>
          <dgm:dir/>
          <dgm:resizeHandles val="exact"/>
        </dgm:presLayoutVars>
      </dgm:prSet>
      <dgm:spPr/>
    </dgm:pt>
    <dgm:pt modelId="{7890F819-BDDE-4BD5-A91F-8C4F5C3D2FA1}" type="pres">
      <dgm:prSet presAssocID="{228269C0-FC32-44F9-BFC1-DBC3077F3194}" presName="arrow" presStyleLbl="bgShp" presStyleIdx="0" presStyleCnt="1"/>
      <dgm:spPr/>
    </dgm:pt>
    <dgm:pt modelId="{225C952F-1004-4C13-964F-BB9C3E8180B4}" type="pres">
      <dgm:prSet presAssocID="{228269C0-FC32-44F9-BFC1-DBC3077F3194}" presName="linearProcess" presStyleCnt="0"/>
      <dgm:spPr/>
    </dgm:pt>
    <dgm:pt modelId="{1F387C3E-9722-445C-9E92-8BBEF7FA215D}" type="pres">
      <dgm:prSet presAssocID="{8A0F8732-517B-4B35-A3F5-06047A6367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29D32F-6558-440E-B747-7E8928A4ADDC}" type="pres">
      <dgm:prSet presAssocID="{5621AC0D-AF86-4D6A-80BA-DBAB5B78957C}" presName="sibTrans" presStyleCnt="0"/>
      <dgm:spPr/>
    </dgm:pt>
    <dgm:pt modelId="{A17DC792-0B27-4833-826C-7CFA578A0399}" type="pres">
      <dgm:prSet presAssocID="{411D8786-134B-459E-8690-829486F45A4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95C1B4-96D2-451A-9A6B-7C826D19309D}" type="pres">
      <dgm:prSet presAssocID="{FDB1976F-5304-4DB9-A9DC-BAB1F4B55436}" presName="sibTrans" presStyleCnt="0"/>
      <dgm:spPr/>
    </dgm:pt>
    <dgm:pt modelId="{08A9A954-0BCD-41F7-9E33-E7A1DDD3359D}" type="pres">
      <dgm:prSet presAssocID="{71BD787E-B98D-47C9-8DB2-2FC945BA1FB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F5886CF-F79C-4193-A636-CFAD15152134}" srcId="{228269C0-FC32-44F9-BFC1-DBC3077F3194}" destId="{8A0F8732-517B-4B35-A3F5-06047A636713}" srcOrd="0" destOrd="0" parTransId="{35E98F46-81AB-4DCA-A907-09026D92EE68}" sibTransId="{5621AC0D-AF86-4D6A-80BA-DBAB5B78957C}"/>
    <dgm:cxn modelId="{F0D4263B-36B1-4622-903B-A6CF225C53BA}" type="presOf" srcId="{71BD787E-B98D-47C9-8DB2-2FC945BA1FB0}" destId="{08A9A954-0BCD-41F7-9E33-E7A1DDD3359D}" srcOrd="0" destOrd="0" presId="urn:microsoft.com/office/officeart/2005/8/layout/hProcess9"/>
    <dgm:cxn modelId="{EDBCECB3-AD3B-4BB0-8E7F-B1C34EC92987}" srcId="{228269C0-FC32-44F9-BFC1-DBC3077F3194}" destId="{411D8786-134B-459E-8690-829486F45A44}" srcOrd="1" destOrd="0" parTransId="{D8E7C22C-7093-4C3F-B06A-2EF0B42BDB22}" sibTransId="{FDB1976F-5304-4DB9-A9DC-BAB1F4B55436}"/>
    <dgm:cxn modelId="{DA7573C7-193E-4FCF-96A3-7CA2E73DC3DB}" type="presOf" srcId="{411D8786-134B-459E-8690-829486F45A44}" destId="{A17DC792-0B27-4833-826C-7CFA578A0399}" srcOrd="0" destOrd="0" presId="urn:microsoft.com/office/officeart/2005/8/layout/hProcess9"/>
    <dgm:cxn modelId="{58FED168-ACC3-41AE-ABD0-D068D3D68AEA}" type="presOf" srcId="{228269C0-FC32-44F9-BFC1-DBC3077F3194}" destId="{EAD988E7-CF8F-43DF-B25F-3B5162751FDB}" srcOrd="0" destOrd="0" presId="urn:microsoft.com/office/officeart/2005/8/layout/hProcess9"/>
    <dgm:cxn modelId="{FDBFC9C6-80B2-4366-AD26-DD553A7A8C4B}" srcId="{228269C0-FC32-44F9-BFC1-DBC3077F3194}" destId="{71BD787E-B98D-47C9-8DB2-2FC945BA1FB0}" srcOrd="2" destOrd="0" parTransId="{181B2788-732F-461F-B463-FC201D2F101C}" sibTransId="{03FFE553-FFB2-4F53-AB25-28430C3B3C30}"/>
    <dgm:cxn modelId="{E6971152-6D6A-4AB1-945E-40ABD23B3179}" type="presOf" srcId="{8A0F8732-517B-4B35-A3F5-06047A636713}" destId="{1F387C3E-9722-445C-9E92-8BBEF7FA215D}" srcOrd="0" destOrd="0" presId="urn:microsoft.com/office/officeart/2005/8/layout/hProcess9"/>
    <dgm:cxn modelId="{C45C7981-5567-4AAE-AA9F-83A737B8F704}" type="presParOf" srcId="{EAD988E7-CF8F-43DF-B25F-3B5162751FDB}" destId="{7890F819-BDDE-4BD5-A91F-8C4F5C3D2FA1}" srcOrd="0" destOrd="0" presId="urn:microsoft.com/office/officeart/2005/8/layout/hProcess9"/>
    <dgm:cxn modelId="{043628D7-C17B-4A8E-9AC8-EC99CE391B6D}" type="presParOf" srcId="{EAD988E7-CF8F-43DF-B25F-3B5162751FDB}" destId="{225C952F-1004-4C13-964F-BB9C3E8180B4}" srcOrd="1" destOrd="0" presId="urn:microsoft.com/office/officeart/2005/8/layout/hProcess9"/>
    <dgm:cxn modelId="{B6299539-7E07-4065-BAAD-1D98FEE8E628}" type="presParOf" srcId="{225C952F-1004-4C13-964F-BB9C3E8180B4}" destId="{1F387C3E-9722-445C-9E92-8BBEF7FA215D}" srcOrd="0" destOrd="0" presId="urn:microsoft.com/office/officeart/2005/8/layout/hProcess9"/>
    <dgm:cxn modelId="{806EAF32-3E41-4EEB-8DA1-19C9973FFC01}" type="presParOf" srcId="{225C952F-1004-4C13-964F-BB9C3E8180B4}" destId="{F629D32F-6558-440E-B747-7E8928A4ADDC}" srcOrd="1" destOrd="0" presId="urn:microsoft.com/office/officeart/2005/8/layout/hProcess9"/>
    <dgm:cxn modelId="{3121E920-6F39-41D6-81D0-4873C4097C02}" type="presParOf" srcId="{225C952F-1004-4C13-964F-BB9C3E8180B4}" destId="{A17DC792-0B27-4833-826C-7CFA578A0399}" srcOrd="2" destOrd="0" presId="urn:microsoft.com/office/officeart/2005/8/layout/hProcess9"/>
    <dgm:cxn modelId="{95F0CD0D-A405-4F31-BA68-3C95CA5A6822}" type="presParOf" srcId="{225C952F-1004-4C13-964F-BB9C3E8180B4}" destId="{7595C1B4-96D2-451A-9A6B-7C826D19309D}" srcOrd="3" destOrd="0" presId="urn:microsoft.com/office/officeart/2005/8/layout/hProcess9"/>
    <dgm:cxn modelId="{54D5AD32-9D21-4094-AEDA-2D541CA9432A}" type="presParOf" srcId="{225C952F-1004-4C13-964F-BB9C3E8180B4}" destId="{08A9A954-0BCD-41F7-9E33-E7A1DDD3359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269C0-FC32-44F9-BFC1-DBC3077F3194}" type="doc">
      <dgm:prSet loTypeId="urn:microsoft.com/office/officeart/2005/8/layout/hProcess9" loCatId="process" qsTypeId="urn:microsoft.com/office/officeart/2005/8/quickstyle/simple4" qsCatId="simple" csTypeId="urn:microsoft.com/office/officeart/2005/8/colors/accent0_1" csCatId="mainScheme" phldr="1"/>
      <dgm:spPr/>
    </dgm:pt>
    <dgm:pt modelId="{8A0F8732-517B-4B35-A3F5-06047A636713}">
      <dgm:prSet phldrT="[Texto]"/>
      <dgm:spPr/>
      <dgm:t>
        <a:bodyPr/>
        <a:lstStyle/>
        <a:p>
          <a:r>
            <a:rPr lang="es-CL" dirty="0" smtClean="0"/>
            <a:t>Recepción y Registro de Documentos de Pago</a:t>
          </a:r>
          <a:endParaRPr lang="es-CL" dirty="0"/>
        </a:p>
      </dgm:t>
    </dgm:pt>
    <dgm:pt modelId="{35E98F46-81AB-4DCA-A907-09026D92EE68}" type="parTrans" cxnId="{7F5886CF-F79C-4193-A636-CFAD15152134}">
      <dgm:prSet/>
      <dgm:spPr/>
      <dgm:t>
        <a:bodyPr/>
        <a:lstStyle/>
        <a:p>
          <a:endParaRPr lang="es-CL"/>
        </a:p>
      </dgm:t>
    </dgm:pt>
    <dgm:pt modelId="{5621AC0D-AF86-4D6A-80BA-DBAB5B78957C}" type="sibTrans" cxnId="{7F5886CF-F79C-4193-A636-CFAD15152134}">
      <dgm:prSet/>
      <dgm:spPr/>
      <dgm:t>
        <a:bodyPr/>
        <a:lstStyle/>
        <a:p>
          <a:endParaRPr lang="es-CL"/>
        </a:p>
      </dgm:t>
    </dgm:pt>
    <dgm:pt modelId="{411D8786-134B-459E-8690-829486F45A44}">
      <dgm:prSet phldrT="[Texto]"/>
      <dgm:spPr>
        <a:solidFill>
          <a:schemeClr val="accent2"/>
        </a:solidFill>
      </dgm:spPr>
      <dgm:t>
        <a:bodyPr/>
        <a:lstStyle/>
        <a:p>
          <a:r>
            <a:rPr lang="es-CL" dirty="0" smtClean="0"/>
            <a:t>Validación</a:t>
          </a:r>
        </a:p>
      </dgm:t>
    </dgm:pt>
    <dgm:pt modelId="{D8E7C22C-7093-4C3F-B06A-2EF0B42BDB22}" type="parTrans" cxnId="{EDBCECB3-AD3B-4BB0-8E7F-B1C34EC92987}">
      <dgm:prSet/>
      <dgm:spPr/>
      <dgm:t>
        <a:bodyPr/>
        <a:lstStyle/>
        <a:p>
          <a:endParaRPr lang="es-CL"/>
        </a:p>
      </dgm:t>
    </dgm:pt>
    <dgm:pt modelId="{FDB1976F-5304-4DB9-A9DC-BAB1F4B55436}" type="sibTrans" cxnId="{EDBCECB3-AD3B-4BB0-8E7F-B1C34EC92987}">
      <dgm:prSet/>
      <dgm:spPr/>
      <dgm:t>
        <a:bodyPr/>
        <a:lstStyle/>
        <a:p>
          <a:endParaRPr lang="es-CL"/>
        </a:p>
      </dgm:t>
    </dgm:pt>
    <dgm:pt modelId="{7D5F4411-9989-490E-B302-746A3F92AE5D}">
      <dgm:prSet phldrT="[Texto]"/>
      <dgm:spPr/>
      <dgm:t>
        <a:bodyPr/>
        <a:lstStyle/>
        <a:p>
          <a:r>
            <a:rPr lang="es-CL" dirty="0" smtClean="0"/>
            <a:t>Pago</a:t>
          </a:r>
        </a:p>
      </dgm:t>
    </dgm:pt>
    <dgm:pt modelId="{BE1BBBC7-1255-40E4-8FAF-390A42A08E77}" type="parTrans" cxnId="{A005BBAA-82ED-4D02-9829-8CDADC8EB0CE}">
      <dgm:prSet/>
      <dgm:spPr/>
      <dgm:t>
        <a:bodyPr/>
        <a:lstStyle/>
        <a:p>
          <a:endParaRPr lang="es-CL"/>
        </a:p>
      </dgm:t>
    </dgm:pt>
    <dgm:pt modelId="{20E91AF3-111D-46AB-BA4D-8C3E066C973C}" type="sibTrans" cxnId="{A005BBAA-82ED-4D02-9829-8CDADC8EB0CE}">
      <dgm:prSet/>
      <dgm:spPr/>
      <dgm:t>
        <a:bodyPr/>
        <a:lstStyle/>
        <a:p>
          <a:endParaRPr lang="es-CL"/>
        </a:p>
      </dgm:t>
    </dgm:pt>
    <dgm:pt modelId="{EAD988E7-CF8F-43DF-B25F-3B5162751FDB}" type="pres">
      <dgm:prSet presAssocID="{228269C0-FC32-44F9-BFC1-DBC3077F3194}" presName="CompostProcess" presStyleCnt="0">
        <dgm:presLayoutVars>
          <dgm:dir/>
          <dgm:resizeHandles val="exact"/>
        </dgm:presLayoutVars>
      </dgm:prSet>
      <dgm:spPr/>
    </dgm:pt>
    <dgm:pt modelId="{7890F819-BDDE-4BD5-A91F-8C4F5C3D2FA1}" type="pres">
      <dgm:prSet presAssocID="{228269C0-FC32-44F9-BFC1-DBC3077F3194}" presName="arrow" presStyleLbl="bgShp" presStyleIdx="0" presStyleCnt="1"/>
      <dgm:spPr/>
    </dgm:pt>
    <dgm:pt modelId="{225C952F-1004-4C13-964F-BB9C3E8180B4}" type="pres">
      <dgm:prSet presAssocID="{228269C0-FC32-44F9-BFC1-DBC3077F3194}" presName="linearProcess" presStyleCnt="0"/>
      <dgm:spPr/>
    </dgm:pt>
    <dgm:pt modelId="{1F387C3E-9722-445C-9E92-8BBEF7FA215D}" type="pres">
      <dgm:prSet presAssocID="{8A0F8732-517B-4B35-A3F5-06047A6367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29D32F-6558-440E-B747-7E8928A4ADDC}" type="pres">
      <dgm:prSet presAssocID="{5621AC0D-AF86-4D6A-80BA-DBAB5B78957C}" presName="sibTrans" presStyleCnt="0"/>
      <dgm:spPr/>
    </dgm:pt>
    <dgm:pt modelId="{A17DC792-0B27-4833-826C-7CFA578A0399}" type="pres">
      <dgm:prSet presAssocID="{411D8786-134B-459E-8690-829486F45A4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95C1B4-96D2-451A-9A6B-7C826D19309D}" type="pres">
      <dgm:prSet presAssocID="{FDB1976F-5304-4DB9-A9DC-BAB1F4B55436}" presName="sibTrans" presStyleCnt="0"/>
      <dgm:spPr/>
    </dgm:pt>
    <dgm:pt modelId="{B59EBA8E-6920-4ACE-960E-A92656FB7612}" type="pres">
      <dgm:prSet presAssocID="{7D5F4411-9989-490E-B302-746A3F92AE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F5886CF-F79C-4193-A636-CFAD15152134}" srcId="{228269C0-FC32-44F9-BFC1-DBC3077F3194}" destId="{8A0F8732-517B-4B35-A3F5-06047A636713}" srcOrd="0" destOrd="0" parTransId="{35E98F46-81AB-4DCA-A907-09026D92EE68}" sibTransId="{5621AC0D-AF86-4D6A-80BA-DBAB5B78957C}"/>
    <dgm:cxn modelId="{EDBCECB3-AD3B-4BB0-8E7F-B1C34EC92987}" srcId="{228269C0-FC32-44F9-BFC1-DBC3077F3194}" destId="{411D8786-134B-459E-8690-829486F45A44}" srcOrd="1" destOrd="0" parTransId="{D8E7C22C-7093-4C3F-B06A-2EF0B42BDB22}" sibTransId="{FDB1976F-5304-4DB9-A9DC-BAB1F4B55436}"/>
    <dgm:cxn modelId="{A005BBAA-82ED-4D02-9829-8CDADC8EB0CE}" srcId="{228269C0-FC32-44F9-BFC1-DBC3077F3194}" destId="{7D5F4411-9989-490E-B302-746A3F92AE5D}" srcOrd="2" destOrd="0" parTransId="{BE1BBBC7-1255-40E4-8FAF-390A42A08E77}" sibTransId="{20E91AF3-111D-46AB-BA4D-8C3E066C973C}"/>
    <dgm:cxn modelId="{8D4E6BC6-98F8-4F6E-B5DF-821067D841D6}" type="presOf" srcId="{8A0F8732-517B-4B35-A3F5-06047A636713}" destId="{1F387C3E-9722-445C-9E92-8BBEF7FA215D}" srcOrd="0" destOrd="0" presId="urn:microsoft.com/office/officeart/2005/8/layout/hProcess9"/>
    <dgm:cxn modelId="{B0C21FBB-F96A-4AE9-BFAB-BC8D8B449AF6}" type="presOf" srcId="{7D5F4411-9989-490E-B302-746A3F92AE5D}" destId="{B59EBA8E-6920-4ACE-960E-A92656FB7612}" srcOrd="0" destOrd="0" presId="urn:microsoft.com/office/officeart/2005/8/layout/hProcess9"/>
    <dgm:cxn modelId="{59F28110-1058-4065-8D61-B416138D2AC6}" type="presOf" srcId="{228269C0-FC32-44F9-BFC1-DBC3077F3194}" destId="{EAD988E7-CF8F-43DF-B25F-3B5162751FDB}" srcOrd="0" destOrd="0" presId="urn:microsoft.com/office/officeart/2005/8/layout/hProcess9"/>
    <dgm:cxn modelId="{80C6247D-81B7-4C66-B78E-1BBA1F575C93}" type="presOf" srcId="{411D8786-134B-459E-8690-829486F45A44}" destId="{A17DC792-0B27-4833-826C-7CFA578A0399}" srcOrd="0" destOrd="0" presId="urn:microsoft.com/office/officeart/2005/8/layout/hProcess9"/>
    <dgm:cxn modelId="{793F53C9-2A6E-4692-9BF1-8EE50825D494}" type="presParOf" srcId="{EAD988E7-CF8F-43DF-B25F-3B5162751FDB}" destId="{7890F819-BDDE-4BD5-A91F-8C4F5C3D2FA1}" srcOrd="0" destOrd="0" presId="urn:microsoft.com/office/officeart/2005/8/layout/hProcess9"/>
    <dgm:cxn modelId="{872EA7DC-5DB9-4C56-B9B9-EEE5B4B344ED}" type="presParOf" srcId="{EAD988E7-CF8F-43DF-B25F-3B5162751FDB}" destId="{225C952F-1004-4C13-964F-BB9C3E8180B4}" srcOrd="1" destOrd="0" presId="urn:microsoft.com/office/officeart/2005/8/layout/hProcess9"/>
    <dgm:cxn modelId="{6F84C25A-2D79-4DA6-A5BB-B79A60A7AE37}" type="presParOf" srcId="{225C952F-1004-4C13-964F-BB9C3E8180B4}" destId="{1F387C3E-9722-445C-9E92-8BBEF7FA215D}" srcOrd="0" destOrd="0" presId="urn:microsoft.com/office/officeart/2005/8/layout/hProcess9"/>
    <dgm:cxn modelId="{A84F6E73-5804-43DB-8EAC-345B00FAA8C9}" type="presParOf" srcId="{225C952F-1004-4C13-964F-BB9C3E8180B4}" destId="{F629D32F-6558-440E-B747-7E8928A4ADDC}" srcOrd="1" destOrd="0" presId="urn:microsoft.com/office/officeart/2005/8/layout/hProcess9"/>
    <dgm:cxn modelId="{A69A53C4-E62F-41A8-8895-25D63E87E1D7}" type="presParOf" srcId="{225C952F-1004-4C13-964F-BB9C3E8180B4}" destId="{A17DC792-0B27-4833-826C-7CFA578A0399}" srcOrd="2" destOrd="0" presId="urn:microsoft.com/office/officeart/2005/8/layout/hProcess9"/>
    <dgm:cxn modelId="{2F149051-E501-4A76-821C-D51F0AD2E8AF}" type="presParOf" srcId="{225C952F-1004-4C13-964F-BB9C3E8180B4}" destId="{7595C1B4-96D2-451A-9A6B-7C826D19309D}" srcOrd="3" destOrd="0" presId="urn:microsoft.com/office/officeart/2005/8/layout/hProcess9"/>
    <dgm:cxn modelId="{57A03946-EB4E-42E8-94A6-45DF4B06C830}" type="presParOf" srcId="{225C952F-1004-4C13-964F-BB9C3E8180B4}" destId="{B59EBA8E-6920-4ACE-960E-A92656FB76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8269C0-FC32-44F9-BFC1-DBC3077F3194}" type="doc">
      <dgm:prSet loTypeId="urn:microsoft.com/office/officeart/2005/8/layout/hProcess9" loCatId="process" qsTypeId="urn:microsoft.com/office/officeart/2005/8/quickstyle/simple4" qsCatId="simple" csTypeId="urn:microsoft.com/office/officeart/2005/8/colors/accent0_1" csCatId="mainScheme" phldr="1"/>
      <dgm:spPr/>
    </dgm:pt>
    <dgm:pt modelId="{8A0F8732-517B-4B35-A3F5-06047A636713}">
      <dgm:prSet phldrT="[Texto]"/>
      <dgm:spPr/>
      <dgm:t>
        <a:bodyPr/>
        <a:lstStyle/>
        <a:p>
          <a:r>
            <a:rPr lang="es-CL" dirty="0" smtClean="0"/>
            <a:t>Recepción y Registro de Documentos de Pago</a:t>
          </a:r>
          <a:endParaRPr lang="es-CL" dirty="0"/>
        </a:p>
      </dgm:t>
    </dgm:pt>
    <dgm:pt modelId="{35E98F46-81AB-4DCA-A907-09026D92EE68}" type="parTrans" cxnId="{7F5886CF-F79C-4193-A636-CFAD15152134}">
      <dgm:prSet/>
      <dgm:spPr/>
      <dgm:t>
        <a:bodyPr/>
        <a:lstStyle/>
        <a:p>
          <a:endParaRPr lang="es-CL"/>
        </a:p>
      </dgm:t>
    </dgm:pt>
    <dgm:pt modelId="{5621AC0D-AF86-4D6A-80BA-DBAB5B78957C}" type="sibTrans" cxnId="{7F5886CF-F79C-4193-A636-CFAD15152134}">
      <dgm:prSet/>
      <dgm:spPr/>
      <dgm:t>
        <a:bodyPr/>
        <a:lstStyle/>
        <a:p>
          <a:endParaRPr lang="es-CL"/>
        </a:p>
      </dgm:t>
    </dgm:pt>
    <dgm:pt modelId="{411D8786-134B-459E-8690-829486F45A44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CL" dirty="0" smtClean="0"/>
            <a:t>Validación</a:t>
          </a:r>
        </a:p>
      </dgm:t>
    </dgm:pt>
    <dgm:pt modelId="{D8E7C22C-7093-4C3F-B06A-2EF0B42BDB22}" type="parTrans" cxnId="{EDBCECB3-AD3B-4BB0-8E7F-B1C34EC92987}">
      <dgm:prSet/>
      <dgm:spPr/>
      <dgm:t>
        <a:bodyPr/>
        <a:lstStyle/>
        <a:p>
          <a:endParaRPr lang="es-CL"/>
        </a:p>
      </dgm:t>
    </dgm:pt>
    <dgm:pt modelId="{FDB1976F-5304-4DB9-A9DC-BAB1F4B55436}" type="sibTrans" cxnId="{EDBCECB3-AD3B-4BB0-8E7F-B1C34EC92987}">
      <dgm:prSet/>
      <dgm:spPr/>
      <dgm:t>
        <a:bodyPr/>
        <a:lstStyle/>
        <a:p>
          <a:endParaRPr lang="es-CL"/>
        </a:p>
      </dgm:t>
    </dgm:pt>
    <dgm:pt modelId="{7D5F4411-9989-490E-B302-746A3F92AE5D}">
      <dgm:prSet phldrT="[Texto]"/>
      <dgm:spPr>
        <a:solidFill>
          <a:srgbClr val="FFC000"/>
        </a:solidFill>
      </dgm:spPr>
      <dgm:t>
        <a:bodyPr/>
        <a:lstStyle/>
        <a:p>
          <a:r>
            <a:rPr lang="es-CL" dirty="0" smtClean="0"/>
            <a:t>Pago</a:t>
          </a:r>
        </a:p>
      </dgm:t>
    </dgm:pt>
    <dgm:pt modelId="{BE1BBBC7-1255-40E4-8FAF-390A42A08E77}" type="parTrans" cxnId="{A005BBAA-82ED-4D02-9829-8CDADC8EB0CE}">
      <dgm:prSet/>
      <dgm:spPr/>
      <dgm:t>
        <a:bodyPr/>
        <a:lstStyle/>
        <a:p>
          <a:endParaRPr lang="es-CL"/>
        </a:p>
      </dgm:t>
    </dgm:pt>
    <dgm:pt modelId="{20E91AF3-111D-46AB-BA4D-8C3E066C973C}" type="sibTrans" cxnId="{A005BBAA-82ED-4D02-9829-8CDADC8EB0CE}">
      <dgm:prSet/>
      <dgm:spPr/>
      <dgm:t>
        <a:bodyPr/>
        <a:lstStyle/>
        <a:p>
          <a:endParaRPr lang="es-CL"/>
        </a:p>
      </dgm:t>
    </dgm:pt>
    <dgm:pt modelId="{EAD988E7-CF8F-43DF-B25F-3B5162751FDB}" type="pres">
      <dgm:prSet presAssocID="{228269C0-FC32-44F9-BFC1-DBC3077F3194}" presName="CompostProcess" presStyleCnt="0">
        <dgm:presLayoutVars>
          <dgm:dir/>
          <dgm:resizeHandles val="exact"/>
        </dgm:presLayoutVars>
      </dgm:prSet>
      <dgm:spPr/>
    </dgm:pt>
    <dgm:pt modelId="{7890F819-BDDE-4BD5-A91F-8C4F5C3D2FA1}" type="pres">
      <dgm:prSet presAssocID="{228269C0-FC32-44F9-BFC1-DBC3077F3194}" presName="arrow" presStyleLbl="bgShp" presStyleIdx="0" presStyleCnt="1"/>
      <dgm:spPr/>
    </dgm:pt>
    <dgm:pt modelId="{225C952F-1004-4C13-964F-BB9C3E8180B4}" type="pres">
      <dgm:prSet presAssocID="{228269C0-FC32-44F9-BFC1-DBC3077F3194}" presName="linearProcess" presStyleCnt="0"/>
      <dgm:spPr/>
    </dgm:pt>
    <dgm:pt modelId="{1F387C3E-9722-445C-9E92-8BBEF7FA215D}" type="pres">
      <dgm:prSet presAssocID="{8A0F8732-517B-4B35-A3F5-06047A63671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29D32F-6558-440E-B747-7E8928A4ADDC}" type="pres">
      <dgm:prSet presAssocID="{5621AC0D-AF86-4D6A-80BA-DBAB5B78957C}" presName="sibTrans" presStyleCnt="0"/>
      <dgm:spPr/>
    </dgm:pt>
    <dgm:pt modelId="{A17DC792-0B27-4833-826C-7CFA578A0399}" type="pres">
      <dgm:prSet presAssocID="{411D8786-134B-459E-8690-829486F45A4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595C1B4-96D2-451A-9A6B-7C826D19309D}" type="pres">
      <dgm:prSet presAssocID="{FDB1976F-5304-4DB9-A9DC-BAB1F4B55436}" presName="sibTrans" presStyleCnt="0"/>
      <dgm:spPr/>
    </dgm:pt>
    <dgm:pt modelId="{B59EBA8E-6920-4ACE-960E-A92656FB7612}" type="pres">
      <dgm:prSet presAssocID="{7D5F4411-9989-490E-B302-746A3F92AE5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F5886CF-F79C-4193-A636-CFAD15152134}" srcId="{228269C0-FC32-44F9-BFC1-DBC3077F3194}" destId="{8A0F8732-517B-4B35-A3F5-06047A636713}" srcOrd="0" destOrd="0" parTransId="{35E98F46-81AB-4DCA-A907-09026D92EE68}" sibTransId="{5621AC0D-AF86-4D6A-80BA-DBAB5B78957C}"/>
    <dgm:cxn modelId="{C41216EA-4C16-4A22-B9CE-483B05078FC8}" type="presOf" srcId="{411D8786-134B-459E-8690-829486F45A44}" destId="{A17DC792-0B27-4833-826C-7CFA578A0399}" srcOrd="0" destOrd="0" presId="urn:microsoft.com/office/officeart/2005/8/layout/hProcess9"/>
    <dgm:cxn modelId="{B8B9200F-740A-4C4D-9C1D-D01F004A13EA}" type="presOf" srcId="{8A0F8732-517B-4B35-A3F5-06047A636713}" destId="{1F387C3E-9722-445C-9E92-8BBEF7FA215D}" srcOrd="0" destOrd="0" presId="urn:microsoft.com/office/officeart/2005/8/layout/hProcess9"/>
    <dgm:cxn modelId="{EDBCECB3-AD3B-4BB0-8E7F-B1C34EC92987}" srcId="{228269C0-FC32-44F9-BFC1-DBC3077F3194}" destId="{411D8786-134B-459E-8690-829486F45A44}" srcOrd="1" destOrd="0" parTransId="{D8E7C22C-7093-4C3F-B06A-2EF0B42BDB22}" sibTransId="{FDB1976F-5304-4DB9-A9DC-BAB1F4B55436}"/>
    <dgm:cxn modelId="{A005BBAA-82ED-4D02-9829-8CDADC8EB0CE}" srcId="{228269C0-FC32-44F9-BFC1-DBC3077F3194}" destId="{7D5F4411-9989-490E-B302-746A3F92AE5D}" srcOrd="2" destOrd="0" parTransId="{BE1BBBC7-1255-40E4-8FAF-390A42A08E77}" sibTransId="{20E91AF3-111D-46AB-BA4D-8C3E066C973C}"/>
    <dgm:cxn modelId="{D6EC50DE-C486-4C8A-B671-56EF61800B64}" type="presOf" srcId="{228269C0-FC32-44F9-BFC1-DBC3077F3194}" destId="{EAD988E7-CF8F-43DF-B25F-3B5162751FDB}" srcOrd="0" destOrd="0" presId="urn:microsoft.com/office/officeart/2005/8/layout/hProcess9"/>
    <dgm:cxn modelId="{B22C6D36-7D6A-4E83-B2FA-33B7958F1B3E}" type="presOf" srcId="{7D5F4411-9989-490E-B302-746A3F92AE5D}" destId="{B59EBA8E-6920-4ACE-960E-A92656FB7612}" srcOrd="0" destOrd="0" presId="urn:microsoft.com/office/officeart/2005/8/layout/hProcess9"/>
    <dgm:cxn modelId="{C93853C9-2D06-45F1-A318-552A84CB81E1}" type="presParOf" srcId="{EAD988E7-CF8F-43DF-B25F-3B5162751FDB}" destId="{7890F819-BDDE-4BD5-A91F-8C4F5C3D2FA1}" srcOrd="0" destOrd="0" presId="urn:microsoft.com/office/officeart/2005/8/layout/hProcess9"/>
    <dgm:cxn modelId="{E87593AE-4EFB-401B-B764-E0A2652BCCCD}" type="presParOf" srcId="{EAD988E7-CF8F-43DF-B25F-3B5162751FDB}" destId="{225C952F-1004-4C13-964F-BB9C3E8180B4}" srcOrd="1" destOrd="0" presId="urn:microsoft.com/office/officeart/2005/8/layout/hProcess9"/>
    <dgm:cxn modelId="{7428B234-EF7B-491D-A5D6-382A8C3ACF1C}" type="presParOf" srcId="{225C952F-1004-4C13-964F-BB9C3E8180B4}" destId="{1F387C3E-9722-445C-9E92-8BBEF7FA215D}" srcOrd="0" destOrd="0" presId="urn:microsoft.com/office/officeart/2005/8/layout/hProcess9"/>
    <dgm:cxn modelId="{D08E7B90-486A-4771-A6CD-94958CAAF026}" type="presParOf" srcId="{225C952F-1004-4C13-964F-BB9C3E8180B4}" destId="{F629D32F-6558-440E-B747-7E8928A4ADDC}" srcOrd="1" destOrd="0" presId="urn:microsoft.com/office/officeart/2005/8/layout/hProcess9"/>
    <dgm:cxn modelId="{14454414-C19F-4D87-BA62-EE042EB8110D}" type="presParOf" srcId="{225C952F-1004-4C13-964F-BB9C3E8180B4}" destId="{A17DC792-0B27-4833-826C-7CFA578A0399}" srcOrd="2" destOrd="0" presId="urn:microsoft.com/office/officeart/2005/8/layout/hProcess9"/>
    <dgm:cxn modelId="{A49D596A-9DE0-4E16-8CF6-8DF8499288F8}" type="presParOf" srcId="{225C952F-1004-4C13-964F-BB9C3E8180B4}" destId="{7595C1B4-96D2-451A-9A6B-7C826D19309D}" srcOrd="3" destOrd="0" presId="urn:microsoft.com/office/officeart/2005/8/layout/hProcess9"/>
    <dgm:cxn modelId="{C0FE5054-C17A-4C16-9BFE-EA7DC2F87893}" type="presParOf" srcId="{225C952F-1004-4C13-964F-BB9C3E8180B4}" destId="{B59EBA8E-6920-4ACE-960E-A92656FB761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7230B-BE66-4525-99D3-557D7A8170B2}" type="doc">
      <dgm:prSet loTypeId="urn:microsoft.com/office/officeart/2005/8/layout/vList4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L"/>
        </a:p>
      </dgm:t>
    </dgm:pt>
    <dgm:pt modelId="{1F21EEA5-894C-45C4-942E-34750BA8DD20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Aviso de pago vía correo electrónico</a:t>
          </a:r>
          <a:endParaRPr lang="es-CL" sz="1800" dirty="0">
            <a:solidFill>
              <a:schemeClr val="tx1"/>
            </a:solidFill>
          </a:endParaRPr>
        </a:p>
      </dgm:t>
    </dgm:pt>
    <dgm:pt modelId="{D693C9B0-7871-42E0-8308-9F353B4A7B6F}" type="parTrans" cxnId="{20D6069F-15B7-4246-A124-B98B6DD1E06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2E68418E-9065-4F20-855B-82CEC6CD8257}" type="sibTrans" cxnId="{20D6069F-15B7-4246-A124-B98B6DD1E061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BA7653B5-A71C-467F-8DBA-B6ACC0F7103E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Consultas respecto a la recepción y estados de documentos:</a:t>
          </a:r>
          <a:endParaRPr lang="es-CL" sz="1800" dirty="0">
            <a:solidFill>
              <a:schemeClr val="tx1"/>
            </a:solidFill>
          </a:endParaRPr>
        </a:p>
      </dgm:t>
    </dgm:pt>
    <dgm:pt modelId="{987A0F68-6B56-4C0F-BF79-32A12C1EC48F}" type="parTrans" cxnId="{7D91DE9B-E277-4EF2-8FA3-DD75B15CD04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C560EC0C-1AAA-45CD-8EF6-B540CDC88147}" type="sibTrans" cxnId="{7D91DE9B-E277-4EF2-8FA3-DD75B15CD040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3A8DE821-E02C-40C2-B819-A6E5D08398E8}" type="pres">
      <dgm:prSet presAssocID="{3917230B-BE66-4525-99D3-557D7A8170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EB2E701-A687-493B-9320-44701428D658}" type="pres">
      <dgm:prSet presAssocID="{1F21EEA5-894C-45C4-942E-34750BA8DD20}" presName="comp" presStyleCnt="0"/>
      <dgm:spPr/>
    </dgm:pt>
    <dgm:pt modelId="{16FF26FD-6A26-4558-BA3C-5E368369AE83}" type="pres">
      <dgm:prSet presAssocID="{1F21EEA5-894C-45C4-942E-34750BA8DD20}" presName="box" presStyleLbl="node1" presStyleIdx="0" presStyleCnt="2"/>
      <dgm:spPr/>
      <dgm:t>
        <a:bodyPr/>
        <a:lstStyle/>
        <a:p>
          <a:endParaRPr lang="es-CL"/>
        </a:p>
      </dgm:t>
    </dgm:pt>
    <dgm:pt modelId="{80C5A51C-CED8-4FAE-A066-624D9C61AF07}" type="pres">
      <dgm:prSet presAssocID="{1F21EEA5-894C-45C4-942E-34750BA8DD2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C3DBF0-2803-40DD-8221-9493FCEBFE65}" type="pres">
      <dgm:prSet presAssocID="{1F21EEA5-894C-45C4-942E-34750BA8DD2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AFC879-E670-4485-8A96-B9234A38F4E3}" type="pres">
      <dgm:prSet presAssocID="{2E68418E-9065-4F20-855B-82CEC6CD8257}" presName="spacer" presStyleCnt="0"/>
      <dgm:spPr/>
    </dgm:pt>
    <dgm:pt modelId="{2D3260EC-520A-4D3B-8A1F-059143FAD83D}" type="pres">
      <dgm:prSet presAssocID="{BA7653B5-A71C-467F-8DBA-B6ACC0F7103E}" presName="comp" presStyleCnt="0"/>
      <dgm:spPr/>
    </dgm:pt>
    <dgm:pt modelId="{271E0291-F816-47B4-BEF6-B06834549E55}" type="pres">
      <dgm:prSet presAssocID="{BA7653B5-A71C-467F-8DBA-B6ACC0F7103E}" presName="box" presStyleLbl="node1" presStyleIdx="1" presStyleCnt="2"/>
      <dgm:spPr/>
      <dgm:t>
        <a:bodyPr/>
        <a:lstStyle/>
        <a:p>
          <a:endParaRPr lang="es-CL"/>
        </a:p>
      </dgm:t>
    </dgm:pt>
    <dgm:pt modelId="{F45735AA-FF1A-42EC-9B5C-1148D99A7CB5}" type="pres">
      <dgm:prSet presAssocID="{BA7653B5-A71C-467F-8DBA-B6ACC0F7103E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670637A-4257-498C-A39C-440A980324C6}" type="pres">
      <dgm:prSet presAssocID="{BA7653B5-A71C-467F-8DBA-B6ACC0F7103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0D6069F-15B7-4246-A124-B98B6DD1E061}" srcId="{3917230B-BE66-4525-99D3-557D7A8170B2}" destId="{1F21EEA5-894C-45C4-942E-34750BA8DD20}" srcOrd="0" destOrd="0" parTransId="{D693C9B0-7871-42E0-8308-9F353B4A7B6F}" sibTransId="{2E68418E-9065-4F20-855B-82CEC6CD8257}"/>
    <dgm:cxn modelId="{0F5E4651-FDE9-4B3D-A66F-3D44A640CD26}" type="presOf" srcId="{3917230B-BE66-4525-99D3-557D7A8170B2}" destId="{3A8DE821-E02C-40C2-B819-A6E5D08398E8}" srcOrd="0" destOrd="0" presId="urn:microsoft.com/office/officeart/2005/8/layout/vList4"/>
    <dgm:cxn modelId="{7D91DE9B-E277-4EF2-8FA3-DD75B15CD040}" srcId="{3917230B-BE66-4525-99D3-557D7A8170B2}" destId="{BA7653B5-A71C-467F-8DBA-B6ACC0F7103E}" srcOrd="1" destOrd="0" parTransId="{987A0F68-6B56-4C0F-BF79-32A12C1EC48F}" sibTransId="{C560EC0C-1AAA-45CD-8EF6-B540CDC88147}"/>
    <dgm:cxn modelId="{983F05DA-1330-4686-97CC-672ED98F9AF7}" type="presOf" srcId="{BA7653B5-A71C-467F-8DBA-B6ACC0F7103E}" destId="{271E0291-F816-47B4-BEF6-B06834549E55}" srcOrd="0" destOrd="0" presId="urn:microsoft.com/office/officeart/2005/8/layout/vList4"/>
    <dgm:cxn modelId="{EC21AB75-182B-4DA8-9A66-C75E75AA34B2}" type="presOf" srcId="{1F21EEA5-894C-45C4-942E-34750BA8DD20}" destId="{16FF26FD-6A26-4558-BA3C-5E368369AE83}" srcOrd="0" destOrd="0" presId="urn:microsoft.com/office/officeart/2005/8/layout/vList4"/>
    <dgm:cxn modelId="{A426CEBC-A0DB-461C-A993-6F4D44497068}" type="presOf" srcId="{BA7653B5-A71C-467F-8DBA-B6ACC0F7103E}" destId="{E670637A-4257-498C-A39C-440A980324C6}" srcOrd="1" destOrd="0" presId="urn:microsoft.com/office/officeart/2005/8/layout/vList4"/>
    <dgm:cxn modelId="{F21C3610-36EA-401E-8D75-98D13A21B30E}" type="presOf" srcId="{1F21EEA5-894C-45C4-942E-34750BA8DD20}" destId="{02C3DBF0-2803-40DD-8221-9493FCEBFE65}" srcOrd="1" destOrd="0" presId="urn:microsoft.com/office/officeart/2005/8/layout/vList4"/>
    <dgm:cxn modelId="{9456A6C2-0211-4ACD-B0FF-5E8D1B743E73}" type="presParOf" srcId="{3A8DE821-E02C-40C2-B819-A6E5D08398E8}" destId="{FEB2E701-A687-493B-9320-44701428D658}" srcOrd="0" destOrd="0" presId="urn:microsoft.com/office/officeart/2005/8/layout/vList4"/>
    <dgm:cxn modelId="{660302B3-D6C9-42B3-8E2C-16E208BD56E0}" type="presParOf" srcId="{FEB2E701-A687-493B-9320-44701428D658}" destId="{16FF26FD-6A26-4558-BA3C-5E368369AE83}" srcOrd="0" destOrd="0" presId="urn:microsoft.com/office/officeart/2005/8/layout/vList4"/>
    <dgm:cxn modelId="{75FB4928-BB05-4DE6-8E81-5A7FA9EC071F}" type="presParOf" srcId="{FEB2E701-A687-493B-9320-44701428D658}" destId="{80C5A51C-CED8-4FAE-A066-624D9C61AF07}" srcOrd="1" destOrd="0" presId="urn:microsoft.com/office/officeart/2005/8/layout/vList4"/>
    <dgm:cxn modelId="{9F75D455-7FE5-4A10-8693-67715288DE7E}" type="presParOf" srcId="{FEB2E701-A687-493B-9320-44701428D658}" destId="{02C3DBF0-2803-40DD-8221-9493FCEBFE65}" srcOrd="2" destOrd="0" presId="urn:microsoft.com/office/officeart/2005/8/layout/vList4"/>
    <dgm:cxn modelId="{52A089B0-E0B7-4839-82BC-CD3E66D61713}" type="presParOf" srcId="{3A8DE821-E02C-40C2-B819-A6E5D08398E8}" destId="{52AFC879-E670-4485-8A96-B9234A38F4E3}" srcOrd="1" destOrd="0" presId="urn:microsoft.com/office/officeart/2005/8/layout/vList4"/>
    <dgm:cxn modelId="{C0627552-2395-4C17-8664-C03CE489E711}" type="presParOf" srcId="{3A8DE821-E02C-40C2-B819-A6E5D08398E8}" destId="{2D3260EC-520A-4D3B-8A1F-059143FAD83D}" srcOrd="2" destOrd="0" presId="urn:microsoft.com/office/officeart/2005/8/layout/vList4"/>
    <dgm:cxn modelId="{5AC5D6C4-1AFF-44A6-B803-97E20A464FC7}" type="presParOf" srcId="{2D3260EC-520A-4D3B-8A1F-059143FAD83D}" destId="{271E0291-F816-47B4-BEF6-B06834549E55}" srcOrd="0" destOrd="0" presId="urn:microsoft.com/office/officeart/2005/8/layout/vList4"/>
    <dgm:cxn modelId="{D3462A50-6D9F-4AD2-A8C3-C1249FC7D874}" type="presParOf" srcId="{2D3260EC-520A-4D3B-8A1F-059143FAD83D}" destId="{F45735AA-FF1A-42EC-9B5C-1148D99A7CB5}" srcOrd="1" destOrd="0" presId="urn:microsoft.com/office/officeart/2005/8/layout/vList4"/>
    <dgm:cxn modelId="{64E4AB3B-1792-46C5-A5BC-0DA917A0F0C0}" type="presParOf" srcId="{2D3260EC-520A-4D3B-8A1F-059143FAD83D}" destId="{E670637A-4257-498C-A39C-440A980324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FF3E7D-4CF3-48BE-BE1D-B866773EB0AB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L"/>
        </a:p>
      </dgm:t>
    </dgm:pt>
    <dgm:pt modelId="{A86EC98B-1FE7-4A34-B3ED-7C98192A80EB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Consultas respecto de tránsito con sus documentos tributarios electrónicos:</a:t>
          </a:r>
          <a:endParaRPr lang="es-CL" sz="1800" dirty="0">
            <a:solidFill>
              <a:schemeClr val="tx1"/>
            </a:solidFill>
          </a:endParaRPr>
        </a:p>
      </dgm:t>
    </dgm:pt>
    <dgm:pt modelId="{05133F66-5DC4-4CA9-9CD5-3F27F86B6450}" type="parTrans" cxnId="{AA7A5A28-9E44-4CE2-9A59-6E0E4D607A35}">
      <dgm:prSet/>
      <dgm:spPr/>
      <dgm:t>
        <a:bodyPr/>
        <a:lstStyle/>
        <a:p>
          <a:endParaRPr lang="es-CL"/>
        </a:p>
      </dgm:t>
    </dgm:pt>
    <dgm:pt modelId="{AD15A9CC-AF26-4E19-AC93-E7187F7E294F}" type="sibTrans" cxnId="{AA7A5A28-9E44-4CE2-9A59-6E0E4D607A35}">
      <dgm:prSet/>
      <dgm:spPr/>
      <dgm:t>
        <a:bodyPr/>
        <a:lstStyle/>
        <a:p>
          <a:endParaRPr lang="es-CL"/>
        </a:p>
      </dgm:t>
    </dgm:pt>
    <dgm:pt modelId="{4FBBC9A3-EBEB-452B-8AD6-7CE22C9B19B1}" type="pres">
      <dgm:prSet presAssocID="{71FF3E7D-4CF3-48BE-BE1D-B866773EB0A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3017D4D-22FB-4CF5-B9CE-3C5CED63A42E}" type="pres">
      <dgm:prSet presAssocID="{A86EC98B-1FE7-4A34-B3ED-7C98192A80EB}" presName="comp" presStyleCnt="0"/>
      <dgm:spPr/>
    </dgm:pt>
    <dgm:pt modelId="{29AAB2F9-AB89-421C-8CF9-0A1E8686E703}" type="pres">
      <dgm:prSet presAssocID="{A86EC98B-1FE7-4A34-B3ED-7C98192A80EB}" presName="box" presStyleLbl="node1" presStyleIdx="0" presStyleCnt="1"/>
      <dgm:spPr/>
      <dgm:t>
        <a:bodyPr/>
        <a:lstStyle/>
        <a:p>
          <a:endParaRPr lang="es-CL"/>
        </a:p>
      </dgm:t>
    </dgm:pt>
    <dgm:pt modelId="{4087D6BE-F18B-4F83-9B62-E3314EFB1427}" type="pres">
      <dgm:prSet presAssocID="{A86EC98B-1FE7-4A34-B3ED-7C98192A80EB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17C8933-77AD-4FD4-AF13-41D191C2DE3B}" type="pres">
      <dgm:prSet presAssocID="{A86EC98B-1FE7-4A34-B3ED-7C98192A80E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A7A5A28-9E44-4CE2-9A59-6E0E4D607A35}" srcId="{71FF3E7D-4CF3-48BE-BE1D-B866773EB0AB}" destId="{A86EC98B-1FE7-4A34-B3ED-7C98192A80EB}" srcOrd="0" destOrd="0" parTransId="{05133F66-5DC4-4CA9-9CD5-3F27F86B6450}" sibTransId="{AD15A9CC-AF26-4E19-AC93-E7187F7E294F}"/>
    <dgm:cxn modelId="{41B011F6-B398-46C2-9B74-952493977CBA}" type="presOf" srcId="{A86EC98B-1FE7-4A34-B3ED-7C98192A80EB}" destId="{29AAB2F9-AB89-421C-8CF9-0A1E8686E703}" srcOrd="0" destOrd="0" presId="urn:microsoft.com/office/officeart/2005/8/layout/vList4"/>
    <dgm:cxn modelId="{C67C4A1F-8B03-4756-8368-BC0DABEAE122}" type="presOf" srcId="{71FF3E7D-4CF3-48BE-BE1D-B866773EB0AB}" destId="{4FBBC9A3-EBEB-452B-8AD6-7CE22C9B19B1}" srcOrd="0" destOrd="0" presId="urn:microsoft.com/office/officeart/2005/8/layout/vList4"/>
    <dgm:cxn modelId="{4BE225E3-3B9D-4786-91C4-8F361B1F1A60}" type="presOf" srcId="{A86EC98B-1FE7-4A34-B3ED-7C98192A80EB}" destId="{217C8933-77AD-4FD4-AF13-41D191C2DE3B}" srcOrd="1" destOrd="0" presId="urn:microsoft.com/office/officeart/2005/8/layout/vList4"/>
    <dgm:cxn modelId="{94A957F8-D0AA-4147-8FAB-D86470A3224A}" type="presParOf" srcId="{4FBBC9A3-EBEB-452B-8AD6-7CE22C9B19B1}" destId="{33017D4D-22FB-4CF5-B9CE-3C5CED63A42E}" srcOrd="0" destOrd="0" presId="urn:microsoft.com/office/officeart/2005/8/layout/vList4"/>
    <dgm:cxn modelId="{A417BF10-E372-4DC1-B20A-3274824BA51B}" type="presParOf" srcId="{33017D4D-22FB-4CF5-B9CE-3C5CED63A42E}" destId="{29AAB2F9-AB89-421C-8CF9-0A1E8686E703}" srcOrd="0" destOrd="0" presId="urn:microsoft.com/office/officeart/2005/8/layout/vList4"/>
    <dgm:cxn modelId="{C09B5C88-8560-4531-A07B-09D2C371A424}" type="presParOf" srcId="{33017D4D-22FB-4CF5-B9CE-3C5CED63A42E}" destId="{4087D6BE-F18B-4F83-9B62-E3314EFB1427}" srcOrd="1" destOrd="0" presId="urn:microsoft.com/office/officeart/2005/8/layout/vList4"/>
    <dgm:cxn modelId="{8B8978C0-BF42-432C-85E2-2D477E7BE573}" type="presParOf" srcId="{33017D4D-22FB-4CF5-B9CE-3C5CED63A42E}" destId="{217C8933-77AD-4FD4-AF13-41D191C2DE3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D6E63F-0A81-4E97-8AEF-4BD8D3D76772}" type="doc">
      <dgm:prSet loTypeId="urn:microsoft.com/office/officeart/2005/8/layout/vList3" loCatId="list" qsTypeId="urn:microsoft.com/office/officeart/2005/8/quickstyle/simple1" qsCatId="simple" csTypeId="urn:microsoft.com/office/officeart/2005/8/colors/accent6_4" csCatId="accent6" phldr="1"/>
      <dgm:spPr/>
    </dgm:pt>
    <dgm:pt modelId="{403BDA1E-0FAF-4994-A9E4-A7062B432CE0}">
      <dgm:prSet phldrT="[Texto]"/>
      <dgm:spPr/>
      <dgm:t>
        <a:bodyPr/>
        <a:lstStyle/>
        <a:p>
          <a:r>
            <a:rPr lang="es-CL" dirty="0" smtClean="0"/>
            <a:t>A través del teléfono: (+56 2) 2905635  </a:t>
          </a:r>
          <a:endParaRPr lang="es-CL" dirty="0"/>
        </a:p>
      </dgm:t>
    </dgm:pt>
    <dgm:pt modelId="{5DAD3978-B917-4FF5-B967-C6739416F835}" type="parTrans" cxnId="{515ED31D-9267-44D6-8FA6-820C50C562DA}">
      <dgm:prSet/>
      <dgm:spPr/>
      <dgm:t>
        <a:bodyPr/>
        <a:lstStyle/>
        <a:p>
          <a:endParaRPr lang="es-CL"/>
        </a:p>
      </dgm:t>
    </dgm:pt>
    <dgm:pt modelId="{54CA7CF5-06DC-436B-9F61-DDAE41CA0845}" type="sibTrans" cxnId="{515ED31D-9267-44D6-8FA6-820C50C562DA}">
      <dgm:prSet/>
      <dgm:spPr/>
      <dgm:t>
        <a:bodyPr/>
        <a:lstStyle/>
        <a:p>
          <a:endParaRPr lang="es-CL"/>
        </a:p>
      </dgm:t>
    </dgm:pt>
    <dgm:pt modelId="{9AE2666F-B3DA-44EA-A68D-A4AE81AD4C63}">
      <dgm:prSet phldrT="[Texto]"/>
      <dgm:spPr/>
      <dgm:t>
        <a:bodyPr/>
        <a:lstStyle/>
        <a:p>
          <a:r>
            <a:rPr lang="es-CL" dirty="0" smtClean="0"/>
            <a:t>A través del e-mail: portalcompras@codelco.cl </a:t>
          </a:r>
          <a:endParaRPr lang="es-CL" dirty="0"/>
        </a:p>
      </dgm:t>
    </dgm:pt>
    <dgm:pt modelId="{DC2286D0-BC9C-4697-84F6-CDCDC07280C5}" type="parTrans" cxnId="{0ECB3200-1B02-4318-B66F-B409373BA69C}">
      <dgm:prSet/>
      <dgm:spPr/>
      <dgm:t>
        <a:bodyPr/>
        <a:lstStyle/>
        <a:p>
          <a:endParaRPr lang="es-CL"/>
        </a:p>
      </dgm:t>
    </dgm:pt>
    <dgm:pt modelId="{65E50BFB-3514-48F6-9BF5-4947C7AF415F}" type="sibTrans" cxnId="{0ECB3200-1B02-4318-B66F-B409373BA69C}">
      <dgm:prSet/>
      <dgm:spPr/>
      <dgm:t>
        <a:bodyPr/>
        <a:lstStyle/>
        <a:p>
          <a:endParaRPr lang="es-CL"/>
        </a:p>
      </dgm:t>
    </dgm:pt>
    <dgm:pt modelId="{35A69222-E611-4AD9-AEA4-2C3B85FE7E8A}">
      <dgm:prSet phldrT="[Texto]"/>
      <dgm:spPr/>
      <dgm:t>
        <a:bodyPr/>
        <a:lstStyle/>
        <a:p>
          <a:r>
            <a:rPr lang="es-CL" dirty="0" smtClean="0"/>
            <a:t>Por el </a:t>
          </a:r>
          <a:r>
            <a:rPr lang="es-CL" dirty="0" err="1" smtClean="0"/>
            <a:t>sitioWeb</a:t>
          </a:r>
          <a:r>
            <a:rPr lang="es-CL" dirty="0" smtClean="0"/>
            <a:t> de Codelco</a:t>
          </a:r>
          <a:endParaRPr lang="es-CL" dirty="0"/>
        </a:p>
      </dgm:t>
    </dgm:pt>
    <dgm:pt modelId="{E4B4B071-7833-4671-A727-8F90F61E6D5D}" type="parTrans" cxnId="{64528CCF-7662-423D-8D5C-2B142A966F7E}">
      <dgm:prSet/>
      <dgm:spPr/>
      <dgm:t>
        <a:bodyPr/>
        <a:lstStyle/>
        <a:p>
          <a:endParaRPr lang="es-CL"/>
        </a:p>
      </dgm:t>
    </dgm:pt>
    <dgm:pt modelId="{BC4C044A-0A26-4001-916A-9A593E404DF1}" type="sibTrans" cxnId="{64528CCF-7662-423D-8D5C-2B142A966F7E}">
      <dgm:prSet/>
      <dgm:spPr/>
      <dgm:t>
        <a:bodyPr/>
        <a:lstStyle/>
        <a:p>
          <a:endParaRPr lang="es-CL"/>
        </a:p>
      </dgm:t>
    </dgm:pt>
    <dgm:pt modelId="{F63D99A7-B8B1-414F-BCE7-E78A3DC1BF4F}" type="pres">
      <dgm:prSet presAssocID="{C2D6E63F-0A81-4E97-8AEF-4BD8D3D76772}" presName="linearFlow" presStyleCnt="0">
        <dgm:presLayoutVars>
          <dgm:dir/>
          <dgm:resizeHandles val="exact"/>
        </dgm:presLayoutVars>
      </dgm:prSet>
      <dgm:spPr/>
    </dgm:pt>
    <dgm:pt modelId="{CE3ABEAE-2454-417E-9F6C-6AB9622A7B34}" type="pres">
      <dgm:prSet presAssocID="{403BDA1E-0FAF-4994-A9E4-A7062B432CE0}" presName="composite" presStyleCnt="0"/>
      <dgm:spPr/>
    </dgm:pt>
    <dgm:pt modelId="{58F29223-F37E-4E5E-9F6B-3D0BEE0744CE}" type="pres">
      <dgm:prSet presAssocID="{403BDA1E-0FAF-4994-A9E4-A7062B432CE0}" presName="imgShp" presStyleLbl="fgImgPlace1" presStyleIdx="0" presStyleCnt="3" custLinFactNeighborX="-184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F3733DF-86A4-4A53-88FC-E6E5A73C293C}" type="pres">
      <dgm:prSet presAssocID="{403BDA1E-0FAF-4994-A9E4-A7062B432CE0}" presName="txShp" presStyleLbl="node1" presStyleIdx="0" presStyleCnt="3" custLinFactNeighborX="993" custLinFactNeighborY="-3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9FF5F65-C2D0-4E7A-9F6C-21AC322AE46C}" type="pres">
      <dgm:prSet presAssocID="{54CA7CF5-06DC-436B-9F61-DDAE41CA0845}" presName="spacing" presStyleCnt="0"/>
      <dgm:spPr/>
    </dgm:pt>
    <dgm:pt modelId="{19DECDA2-C138-47FF-806E-F7F976B65F32}" type="pres">
      <dgm:prSet presAssocID="{9AE2666F-B3DA-44EA-A68D-A4AE81AD4C63}" presName="composite" presStyleCnt="0"/>
      <dgm:spPr/>
    </dgm:pt>
    <dgm:pt modelId="{0344A47C-483F-451D-A1D3-14D060E2A1F5}" type="pres">
      <dgm:prSet presAssocID="{9AE2666F-B3DA-44EA-A68D-A4AE81AD4C63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BEA1A33E-43E9-49C3-AA62-01975FDFE0A1}" type="pres">
      <dgm:prSet presAssocID="{9AE2666F-B3DA-44EA-A68D-A4AE81AD4C63}" presName="txShp" presStyleLbl="node1" presStyleIdx="1" presStyleCnt="3" custScaleX="10299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A6A7BD-3604-4334-B6D9-79E2CE84A828}" type="pres">
      <dgm:prSet presAssocID="{65E50BFB-3514-48F6-9BF5-4947C7AF415F}" presName="spacing" presStyleCnt="0"/>
      <dgm:spPr/>
    </dgm:pt>
    <dgm:pt modelId="{73E8424C-CF5D-4E43-91F8-7496BD12F750}" type="pres">
      <dgm:prSet presAssocID="{35A69222-E611-4AD9-AEA4-2C3B85FE7E8A}" presName="composite" presStyleCnt="0"/>
      <dgm:spPr/>
    </dgm:pt>
    <dgm:pt modelId="{E7E492A8-AAD9-4EF0-9F77-860F35DB1FF3}" type="pres">
      <dgm:prSet presAssocID="{35A69222-E611-4AD9-AEA4-2C3B85FE7E8A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E099A0B-6746-434F-91F3-063FEC15A1DD}" type="pres">
      <dgm:prSet presAssocID="{35A69222-E611-4AD9-AEA4-2C3B85FE7E8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1FBA348-D430-4F91-BD6F-D04E1267AB15}" type="presOf" srcId="{35A69222-E611-4AD9-AEA4-2C3B85FE7E8A}" destId="{4E099A0B-6746-434F-91F3-063FEC15A1DD}" srcOrd="0" destOrd="0" presId="urn:microsoft.com/office/officeart/2005/8/layout/vList3"/>
    <dgm:cxn modelId="{0ECB3200-1B02-4318-B66F-B409373BA69C}" srcId="{C2D6E63F-0A81-4E97-8AEF-4BD8D3D76772}" destId="{9AE2666F-B3DA-44EA-A68D-A4AE81AD4C63}" srcOrd="1" destOrd="0" parTransId="{DC2286D0-BC9C-4697-84F6-CDCDC07280C5}" sibTransId="{65E50BFB-3514-48F6-9BF5-4947C7AF415F}"/>
    <dgm:cxn modelId="{515ED31D-9267-44D6-8FA6-820C50C562DA}" srcId="{C2D6E63F-0A81-4E97-8AEF-4BD8D3D76772}" destId="{403BDA1E-0FAF-4994-A9E4-A7062B432CE0}" srcOrd="0" destOrd="0" parTransId="{5DAD3978-B917-4FF5-B967-C6739416F835}" sibTransId="{54CA7CF5-06DC-436B-9F61-DDAE41CA0845}"/>
    <dgm:cxn modelId="{B7EFCB9D-E1AB-4B1D-8F75-B7B62DA36F59}" type="presOf" srcId="{9AE2666F-B3DA-44EA-A68D-A4AE81AD4C63}" destId="{BEA1A33E-43E9-49C3-AA62-01975FDFE0A1}" srcOrd="0" destOrd="0" presId="urn:microsoft.com/office/officeart/2005/8/layout/vList3"/>
    <dgm:cxn modelId="{4C0794AA-BDBA-4E2D-9174-6DA226EEA487}" type="presOf" srcId="{C2D6E63F-0A81-4E97-8AEF-4BD8D3D76772}" destId="{F63D99A7-B8B1-414F-BCE7-E78A3DC1BF4F}" srcOrd="0" destOrd="0" presId="urn:microsoft.com/office/officeart/2005/8/layout/vList3"/>
    <dgm:cxn modelId="{C42842D7-196A-42EC-B54C-F01CF20848B1}" type="presOf" srcId="{403BDA1E-0FAF-4994-A9E4-A7062B432CE0}" destId="{8F3733DF-86A4-4A53-88FC-E6E5A73C293C}" srcOrd="0" destOrd="0" presId="urn:microsoft.com/office/officeart/2005/8/layout/vList3"/>
    <dgm:cxn modelId="{64528CCF-7662-423D-8D5C-2B142A966F7E}" srcId="{C2D6E63F-0A81-4E97-8AEF-4BD8D3D76772}" destId="{35A69222-E611-4AD9-AEA4-2C3B85FE7E8A}" srcOrd="2" destOrd="0" parTransId="{E4B4B071-7833-4671-A727-8F90F61E6D5D}" sibTransId="{BC4C044A-0A26-4001-916A-9A593E404DF1}"/>
    <dgm:cxn modelId="{2B1F95B7-04DC-4905-B5A0-CFCDCC1CC89F}" type="presParOf" srcId="{F63D99A7-B8B1-414F-BCE7-E78A3DC1BF4F}" destId="{CE3ABEAE-2454-417E-9F6C-6AB9622A7B34}" srcOrd="0" destOrd="0" presId="urn:microsoft.com/office/officeart/2005/8/layout/vList3"/>
    <dgm:cxn modelId="{D93F6C66-97DD-4F5F-8F23-404D127BBE05}" type="presParOf" srcId="{CE3ABEAE-2454-417E-9F6C-6AB9622A7B34}" destId="{58F29223-F37E-4E5E-9F6B-3D0BEE0744CE}" srcOrd="0" destOrd="0" presId="urn:microsoft.com/office/officeart/2005/8/layout/vList3"/>
    <dgm:cxn modelId="{4F50DA0D-2D58-4D2F-883C-5FB3FEF8AFCB}" type="presParOf" srcId="{CE3ABEAE-2454-417E-9F6C-6AB9622A7B34}" destId="{8F3733DF-86A4-4A53-88FC-E6E5A73C293C}" srcOrd="1" destOrd="0" presId="urn:microsoft.com/office/officeart/2005/8/layout/vList3"/>
    <dgm:cxn modelId="{F7D6F0E6-B058-4293-A549-C59FB8B5ADD0}" type="presParOf" srcId="{F63D99A7-B8B1-414F-BCE7-E78A3DC1BF4F}" destId="{A9FF5F65-C2D0-4E7A-9F6C-21AC322AE46C}" srcOrd="1" destOrd="0" presId="urn:microsoft.com/office/officeart/2005/8/layout/vList3"/>
    <dgm:cxn modelId="{C178AFA6-5713-4512-9D5B-69443C4FB5CD}" type="presParOf" srcId="{F63D99A7-B8B1-414F-BCE7-E78A3DC1BF4F}" destId="{19DECDA2-C138-47FF-806E-F7F976B65F32}" srcOrd="2" destOrd="0" presId="urn:microsoft.com/office/officeart/2005/8/layout/vList3"/>
    <dgm:cxn modelId="{5D709C24-AE40-41CB-9B6F-8A94CFF18462}" type="presParOf" srcId="{19DECDA2-C138-47FF-806E-F7F976B65F32}" destId="{0344A47C-483F-451D-A1D3-14D060E2A1F5}" srcOrd="0" destOrd="0" presId="urn:microsoft.com/office/officeart/2005/8/layout/vList3"/>
    <dgm:cxn modelId="{47A82A9B-368F-4636-8C0F-50EB1171A0F8}" type="presParOf" srcId="{19DECDA2-C138-47FF-806E-F7F976B65F32}" destId="{BEA1A33E-43E9-49C3-AA62-01975FDFE0A1}" srcOrd="1" destOrd="0" presId="urn:microsoft.com/office/officeart/2005/8/layout/vList3"/>
    <dgm:cxn modelId="{37F65AE5-B310-44DD-BA87-6F441B87F7DB}" type="presParOf" srcId="{F63D99A7-B8B1-414F-BCE7-E78A3DC1BF4F}" destId="{B5A6A7BD-3604-4334-B6D9-79E2CE84A828}" srcOrd="3" destOrd="0" presId="urn:microsoft.com/office/officeart/2005/8/layout/vList3"/>
    <dgm:cxn modelId="{D18C05B9-7E2F-4779-9E97-4E5B9FBF2DE8}" type="presParOf" srcId="{F63D99A7-B8B1-414F-BCE7-E78A3DC1BF4F}" destId="{73E8424C-CF5D-4E43-91F8-7496BD12F750}" srcOrd="4" destOrd="0" presId="urn:microsoft.com/office/officeart/2005/8/layout/vList3"/>
    <dgm:cxn modelId="{938244E0-B014-426B-B7FC-75A3A8E1DE56}" type="presParOf" srcId="{73E8424C-CF5D-4E43-91F8-7496BD12F750}" destId="{E7E492A8-AAD9-4EF0-9F77-860F35DB1FF3}" srcOrd="0" destOrd="0" presId="urn:microsoft.com/office/officeart/2005/8/layout/vList3"/>
    <dgm:cxn modelId="{B6FC262B-40F4-40B4-A08D-C31F034241A1}" type="presParOf" srcId="{73E8424C-CF5D-4E43-91F8-7496BD12F750}" destId="{4E099A0B-6746-434F-91F3-063FEC15A1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9AD59E-AAE9-4DD0-A18C-A0738C0717A0}">
      <dsp:nvSpPr>
        <dsp:cNvPr id="0" name=""/>
        <dsp:cNvSpPr/>
      </dsp:nvSpPr>
      <dsp:spPr>
        <a:xfrm>
          <a:off x="3658" y="471756"/>
          <a:ext cx="1723434" cy="1723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85117-C022-41F0-82F3-249909618AD5}">
      <dsp:nvSpPr>
        <dsp:cNvPr id="0" name=""/>
        <dsp:cNvSpPr/>
      </dsp:nvSpPr>
      <dsp:spPr>
        <a:xfrm>
          <a:off x="720073" y="1800196"/>
          <a:ext cx="1723434" cy="17234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Compra /Contratación</a:t>
          </a:r>
          <a:endParaRPr lang="es-CL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Área Abastecimiento</a:t>
          </a:r>
          <a:endParaRPr lang="es-CL" sz="1500" kern="1200" dirty="0"/>
        </a:p>
      </dsp:txBody>
      <dsp:txXfrm>
        <a:off x="720073" y="1800196"/>
        <a:ext cx="1723434" cy="1723434"/>
      </dsp:txXfrm>
    </dsp:sp>
    <dsp:sp modelId="{D6BE863F-662A-4747-9E3C-2514C612FF1D}">
      <dsp:nvSpPr>
        <dsp:cNvPr id="0" name=""/>
        <dsp:cNvSpPr/>
      </dsp:nvSpPr>
      <dsp:spPr>
        <a:xfrm>
          <a:off x="2059064" y="1126414"/>
          <a:ext cx="331971" cy="414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2059064" y="1126414"/>
        <a:ext cx="331971" cy="414117"/>
      </dsp:txXfrm>
    </dsp:sp>
    <dsp:sp modelId="{F218A43A-6FCD-42FD-8578-C66C6356C9DF}">
      <dsp:nvSpPr>
        <dsp:cNvPr id="0" name=""/>
        <dsp:cNvSpPr/>
      </dsp:nvSpPr>
      <dsp:spPr>
        <a:xfrm>
          <a:off x="2675583" y="471756"/>
          <a:ext cx="1723434" cy="1723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C2F96-D54C-4E4A-90E2-60D01B1E4193}">
      <dsp:nvSpPr>
        <dsp:cNvPr id="0" name=""/>
        <dsp:cNvSpPr/>
      </dsp:nvSpPr>
      <dsp:spPr>
        <a:xfrm>
          <a:off x="3240353" y="1800196"/>
          <a:ext cx="1723434" cy="17234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541640"/>
            <a:satOff val="-19203"/>
            <a:lumOff val="328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Entrega bien/servicio</a:t>
          </a:r>
          <a:endParaRPr lang="es-CL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Proveedores y Contratistas</a:t>
          </a:r>
          <a:endParaRPr lang="es-CL" sz="1500" kern="1200" dirty="0"/>
        </a:p>
      </dsp:txBody>
      <dsp:txXfrm>
        <a:off x="3240353" y="1800196"/>
        <a:ext cx="1723434" cy="1723434"/>
      </dsp:txXfrm>
    </dsp:sp>
    <dsp:sp modelId="{7D060C0C-FCAA-488E-A040-C6AFFF24CD11}">
      <dsp:nvSpPr>
        <dsp:cNvPr id="0" name=""/>
        <dsp:cNvSpPr/>
      </dsp:nvSpPr>
      <dsp:spPr>
        <a:xfrm>
          <a:off x="4730989" y="1126414"/>
          <a:ext cx="331971" cy="414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-861710"/>
            <a:satOff val="-29354"/>
            <a:lumOff val="41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500" kern="1200"/>
        </a:p>
      </dsp:txBody>
      <dsp:txXfrm>
        <a:off x="4730989" y="1126414"/>
        <a:ext cx="331971" cy="414117"/>
      </dsp:txXfrm>
    </dsp:sp>
    <dsp:sp modelId="{E8FC7CDD-A9C8-44EF-85DC-730A852713F7}">
      <dsp:nvSpPr>
        <dsp:cNvPr id="0" name=""/>
        <dsp:cNvSpPr/>
      </dsp:nvSpPr>
      <dsp:spPr>
        <a:xfrm>
          <a:off x="5347508" y="471756"/>
          <a:ext cx="1723434" cy="1723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C136D-9821-4E3D-AE4E-E72571A002C9}">
      <dsp:nvSpPr>
        <dsp:cNvPr id="0" name=""/>
        <dsp:cNvSpPr/>
      </dsp:nvSpPr>
      <dsp:spPr>
        <a:xfrm>
          <a:off x="5631725" y="1872202"/>
          <a:ext cx="1723434" cy="1723434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-541640"/>
            <a:satOff val="-19203"/>
            <a:lumOff val="328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Pago</a:t>
          </a:r>
          <a:endParaRPr lang="es-CL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/>
            <a:t>Área Contraloría</a:t>
          </a:r>
          <a:endParaRPr lang="es-CL" sz="1500" kern="1200" dirty="0"/>
        </a:p>
      </dsp:txBody>
      <dsp:txXfrm>
        <a:off x="5631725" y="1872202"/>
        <a:ext cx="1723434" cy="17234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0F819-BDDE-4BD5-A91F-8C4F5C3D2FA1}">
      <dsp:nvSpPr>
        <dsp:cNvPr id="0" name=""/>
        <dsp:cNvSpPr/>
      </dsp:nvSpPr>
      <dsp:spPr>
        <a:xfrm>
          <a:off x="617219" y="0"/>
          <a:ext cx="6995160" cy="2808313"/>
        </a:xfrm>
        <a:prstGeom prst="rightArrow">
          <a:avLst/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387C3E-9722-445C-9E92-8BBEF7FA215D}">
      <dsp:nvSpPr>
        <dsp:cNvPr id="0" name=""/>
        <dsp:cNvSpPr/>
      </dsp:nvSpPr>
      <dsp:spPr>
        <a:xfrm>
          <a:off x="8840" y="842493"/>
          <a:ext cx="2648902" cy="1123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Recepción  y Registro de Documentos de Pago</a:t>
          </a:r>
          <a:endParaRPr lang="es-CL" sz="1900" kern="1200" dirty="0"/>
        </a:p>
      </dsp:txBody>
      <dsp:txXfrm>
        <a:off x="8840" y="842493"/>
        <a:ext cx="2648902" cy="1123325"/>
      </dsp:txXfrm>
    </dsp:sp>
    <dsp:sp modelId="{A17DC792-0B27-4833-826C-7CFA578A0399}">
      <dsp:nvSpPr>
        <dsp:cNvPr id="0" name=""/>
        <dsp:cNvSpPr/>
      </dsp:nvSpPr>
      <dsp:spPr>
        <a:xfrm>
          <a:off x="2790348" y="842493"/>
          <a:ext cx="2648902" cy="112332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541640"/>
                <a:satOff val="-19203"/>
                <a:lumOff val="3287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541640"/>
                <a:satOff val="-19203"/>
                <a:lumOff val="3287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541640"/>
                <a:satOff val="-19203"/>
                <a:lumOff val="328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Validación</a:t>
          </a:r>
        </a:p>
      </dsp:txBody>
      <dsp:txXfrm>
        <a:off x="2790348" y="842493"/>
        <a:ext cx="2648902" cy="1123325"/>
      </dsp:txXfrm>
    </dsp:sp>
    <dsp:sp modelId="{B59EBA8E-6920-4ACE-960E-A92656FB7612}">
      <dsp:nvSpPr>
        <dsp:cNvPr id="0" name=""/>
        <dsp:cNvSpPr/>
      </dsp:nvSpPr>
      <dsp:spPr>
        <a:xfrm>
          <a:off x="5571857" y="842493"/>
          <a:ext cx="2648902" cy="1123325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dirty="0" smtClean="0"/>
            <a:t>Pago</a:t>
          </a:r>
        </a:p>
      </dsp:txBody>
      <dsp:txXfrm>
        <a:off x="5571857" y="842493"/>
        <a:ext cx="2648902" cy="11233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0F819-BDDE-4BD5-A91F-8C4F5C3D2FA1}">
      <dsp:nvSpPr>
        <dsp:cNvPr id="0" name=""/>
        <dsp:cNvSpPr/>
      </dsp:nvSpPr>
      <dsp:spPr>
        <a:xfrm>
          <a:off x="259228" y="0"/>
          <a:ext cx="2937926" cy="1080120"/>
        </a:xfrm>
        <a:prstGeom prst="rightArrow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387C3E-9722-445C-9E92-8BBEF7FA215D}">
      <dsp:nvSpPr>
        <dsp:cNvPr id="0" name=""/>
        <dsp:cNvSpPr/>
      </dsp:nvSpPr>
      <dsp:spPr>
        <a:xfrm>
          <a:off x="3712" y="324036"/>
          <a:ext cx="1112523" cy="432048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Recepción y Registro de Documentos de Pago</a:t>
          </a:r>
          <a:endParaRPr lang="es-CL" sz="800" kern="1200" dirty="0"/>
        </a:p>
      </dsp:txBody>
      <dsp:txXfrm>
        <a:off x="3712" y="324036"/>
        <a:ext cx="1112523" cy="432048"/>
      </dsp:txXfrm>
    </dsp:sp>
    <dsp:sp modelId="{A17DC792-0B27-4833-826C-7CFA578A0399}">
      <dsp:nvSpPr>
        <dsp:cNvPr id="0" name=""/>
        <dsp:cNvSpPr/>
      </dsp:nvSpPr>
      <dsp:spPr>
        <a:xfrm>
          <a:off x="1171930" y="324036"/>
          <a:ext cx="1112523" cy="4320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Validación</a:t>
          </a:r>
        </a:p>
      </dsp:txBody>
      <dsp:txXfrm>
        <a:off x="1171930" y="324036"/>
        <a:ext cx="1112523" cy="432048"/>
      </dsp:txXfrm>
    </dsp:sp>
    <dsp:sp modelId="{08A9A954-0BCD-41F7-9E33-E7A1DDD3359D}">
      <dsp:nvSpPr>
        <dsp:cNvPr id="0" name=""/>
        <dsp:cNvSpPr/>
      </dsp:nvSpPr>
      <dsp:spPr>
        <a:xfrm>
          <a:off x="2340147" y="324036"/>
          <a:ext cx="1112523" cy="4320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800" kern="1200" dirty="0" smtClean="0"/>
            <a:t>Pago</a:t>
          </a:r>
        </a:p>
      </dsp:txBody>
      <dsp:txXfrm>
        <a:off x="2340147" y="324036"/>
        <a:ext cx="1112523" cy="4320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0F819-BDDE-4BD5-A91F-8C4F5C3D2FA1}">
      <dsp:nvSpPr>
        <dsp:cNvPr id="0" name=""/>
        <dsp:cNvSpPr/>
      </dsp:nvSpPr>
      <dsp:spPr>
        <a:xfrm>
          <a:off x="253828" y="0"/>
          <a:ext cx="2876719" cy="1008112"/>
        </a:xfrm>
        <a:prstGeom prst="rightArrow">
          <a:avLst/>
        </a:prstGeom>
        <a:gradFill rotWithShape="0">
          <a:gsLst>
            <a:gs pos="0">
              <a:schemeClr val="dk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F387C3E-9722-445C-9E92-8BBEF7FA215D}">
      <dsp:nvSpPr>
        <dsp:cNvPr id="0" name=""/>
        <dsp:cNvSpPr/>
      </dsp:nvSpPr>
      <dsp:spPr>
        <a:xfrm>
          <a:off x="114685" y="302433"/>
          <a:ext cx="1015312" cy="40324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Recepción y Registro de Documentos de Pago</a:t>
          </a:r>
          <a:endParaRPr lang="es-CL" sz="700" kern="1200" dirty="0"/>
        </a:p>
      </dsp:txBody>
      <dsp:txXfrm>
        <a:off x="114685" y="302433"/>
        <a:ext cx="1015312" cy="403244"/>
      </dsp:txXfrm>
    </dsp:sp>
    <dsp:sp modelId="{A17DC792-0B27-4833-826C-7CFA578A0399}">
      <dsp:nvSpPr>
        <dsp:cNvPr id="0" name=""/>
        <dsp:cNvSpPr/>
      </dsp:nvSpPr>
      <dsp:spPr>
        <a:xfrm>
          <a:off x="1184531" y="302433"/>
          <a:ext cx="1015312" cy="4032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Validación</a:t>
          </a:r>
        </a:p>
      </dsp:txBody>
      <dsp:txXfrm>
        <a:off x="1184531" y="302433"/>
        <a:ext cx="1015312" cy="403244"/>
      </dsp:txXfrm>
    </dsp:sp>
    <dsp:sp modelId="{08A9A954-0BCD-41F7-9E33-E7A1DDD3359D}">
      <dsp:nvSpPr>
        <dsp:cNvPr id="0" name=""/>
        <dsp:cNvSpPr/>
      </dsp:nvSpPr>
      <dsp:spPr>
        <a:xfrm>
          <a:off x="2254377" y="302433"/>
          <a:ext cx="1015312" cy="4032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Pago</a:t>
          </a:r>
        </a:p>
      </dsp:txBody>
      <dsp:txXfrm>
        <a:off x="2254377" y="302433"/>
        <a:ext cx="1015312" cy="4032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0F819-BDDE-4BD5-A91F-8C4F5C3D2FA1}">
      <dsp:nvSpPr>
        <dsp:cNvPr id="0" name=""/>
        <dsp:cNvSpPr/>
      </dsp:nvSpPr>
      <dsp:spPr>
        <a:xfrm>
          <a:off x="237626" y="0"/>
          <a:ext cx="2693099" cy="108012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87C3E-9722-445C-9E92-8BBEF7FA215D}">
      <dsp:nvSpPr>
        <dsp:cNvPr id="0" name=""/>
        <dsp:cNvSpPr/>
      </dsp:nvSpPr>
      <dsp:spPr>
        <a:xfrm>
          <a:off x="107365" y="324036"/>
          <a:ext cx="950505" cy="4320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Recepción y Registro de Documentos de Pago</a:t>
          </a:r>
          <a:endParaRPr lang="es-CL" sz="700" kern="1200" dirty="0"/>
        </a:p>
      </dsp:txBody>
      <dsp:txXfrm>
        <a:off x="107365" y="324036"/>
        <a:ext cx="950505" cy="432048"/>
      </dsp:txXfrm>
    </dsp:sp>
    <dsp:sp modelId="{A17DC792-0B27-4833-826C-7CFA578A0399}">
      <dsp:nvSpPr>
        <dsp:cNvPr id="0" name=""/>
        <dsp:cNvSpPr/>
      </dsp:nvSpPr>
      <dsp:spPr>
        <a:xfrm>
          <a:off x="1108923" y="324036"/>
          <a:ext cx="950505" cy="43204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Validación</a:t>
          </a:r>
        </a:p>
      </dsp:txBody>
      <dsp:txXfrm>
        <a:off x="1108923" y="324036"/>
        <a:ext cx="950505" cy="432048"/>
      </dsp:txXfrm>
    </dsp:sp>
    <dsp:sp modelId="{B59EBA8E-6920-4ACE-960E-A92656FB7612}">
      <dsp:nvSpPr>
        <dsp:cNvPr id="0" name=""/>
        <dsp:cNvSpPr/>
      </dsp:nvSpPr>
      <dsp:spPr>
        <a:xfrm>
          <a:off x="2110481" y="324036"/>
          <a:ext cx="950505" cy="4320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Pago</a:t>
          </a:r>
        </a:p>
      </dsp:txBody>
      <dsp:txXfrm>
        <a:off x="2110481" y="324036"/>
        <a:ext cx="950505" cy="4320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0F819-BDDE-4BD5-A91F-8C4F5C3D2FA1}">
      <dsp:nvSpPr>
        <dsp:cNvPr id="0" name=""/>
        <dsp:cNvSpPr/>
      </dsp:nvSpPr>
      <dsp:spPr>
        <a:xfrm>
          <a:off x="232225" y="0"/>
          <a:ext cx="2631892" cy="1008112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87C3E-9722-445C-9E92-8BBEF7FA215D}">
      <dsp:nvSpPr>
        <dsp:cNvPr id="0" name=""/>
        <dsp:cNvSpPr/>
      </dsp:nvSpPr>
      <dsp:spPr>
        <a:xfrm>
          <a:off x="3326" y="302433"/>
          <a:ext cx="996635" cy="4032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Recepción y Registro de Documentos de Pago</a:t>
          </a:r>
          <a:endParaRPr lang="es-CL" sz="700" kern="1200" dirty="0"/>
        </a:p>
      </dsp:txBody>
      <dsp:txXfrm>
        <a:off x="3326" y="302433"/>
        <a:ext cx="996635" cy="403244"/>
      </dsp:txXfrm>
    </dsp:sp>
    <dsp:sp modelId="{A17DC792-0B27-4833-826C-7CFA578A0399}">
      <dsp:nvSpPr>
        <dsp:cNvPr id="0" name=""/>
        <dsp:cNvSpPr/>
      </dsp:nvSpPr>
      <dsp:spPr>
        <a:xfrm>
          <a:off x="1049854" y="302433"/>
          <a:ext cx="996635" cy="403244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Validación</a:t>
          </a:r>
        </a:p>
      </dsp:txBody>
      <dsp:txXfrm>
        <a:off x="1049854" y="302433"/>
        <a:ext cx="996635" cy="403244"/>
      </dsp:txXfrm>
    </dsp:sp>
    <dsp:sp modelId="{B59EBA8E-6920-4ACE-960E-A92656FB7612}">
      <dsp:nvSpPr>
        <dsp:cNvPr id="0" name=""/>
        <dsp:cNvSpPr/>
      </dsp:nvSpPr>
      <dsp:spPr>
        <a:xfrm>
          <a:off x="2096382" y="302433"/>
          <a:ext cx="996635" cy="40324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700" kern="1200" dirty="0" smtClean="0"/>
            <a:t>Pago</a:t>
          </a:r>
        </a:p>
      </dsp:txBody>
      <dsp:txXfrm>
        <a:off x="2096382" y="302433"/>
        <a:ext cx="996635" cy="4032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FF26FD-6A26-4558-BA3C-5E368369AE83}">
      <dsp:nvSpPr>
        <dsp:cNvPr id="0" name=""/>
        <dsp:cNvSpPr/>
      </dsp:nvSpPr>
      <dsp:spPr>
        <a:xfrm>
          <a:off x="0" y="0"/>
          <a:ext cx="7776864" cy="10284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Aviso de pago vía correo electrónico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1658216" y="0"/>
        <a:ext cx="6118647" cy="1028434"/>
      </dsp:txXfrm>
    </dsp:sp>
    <dsp:sp modelId="{80C5A51C-CED8-4FAE-A066-624D9C61AF07}">
      <dsp:nvSpPr>
        <dsp:cNvPr id="0" name=""/>
        <dsp:cNvSpPr/>
      </dsp:nvSpPr>
      <dsp:spPr>
        <a:xfrm>
          <a:off x="102843" y="102843"/>
          <a:ext cx="1555372" cy="8227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E0291-F816-47B4-BEF6-B06834549E55}">
      <dsp:nvSpPr>
        <dsp:cNvPr id="0" name=""/>
        <dsp:cNvSpPr/>
      </dsp:nvSpPr>
      <dsp:spPr>
        <a:xfrm>
          <a:off x="0" y="1131278"/>
          <a:ext cx="7776864" cy="102843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-712292"/>
            <a:satOff val="0"/>
            <a:lumOff val="338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Consultas respecto a la recepción y estados de documentos: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1658216" y="1131278"/>
        <a:ext cx="6118647" cy="1028434"/>
      </dsp:txXfrm>
    </dsp:sp>
    <dsp:sp modelId="{F45735AA-FF1A-42EC-9B5C-1148D99A7CB5}">
      <dsp:nvSpPr>
        <dsp:cNvPr id="0" name=""/>
        <dsp:cNvSpPr/>
      </dsp:nvSpPr>
      <dsp:spPr>
        <a:xfrm>
          <a:off x="102843" y="1234121"/>
          <a:ext cx="1555372" cy="8227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AAB2F9-AB89-421C-8CF9-0A1E8686E703}">
      <dsp:nvSpPr>
        <dsp:cNvPr id="0" name=""/>
        <dsp:cNvSpPr/>
      </dsp:nvSpPr>
      <dsp:spPr>
        <a:xfrm>
          <a:off x="0" y="0"/>
          <a:ext cx="7920880" cy="936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solidFill>
                <a:schemeClr val="tx1"/>
              </a:solidFill>
            </a:rPr>
            <a:t>Consultas respecto de tránsito con sus documentos tributarios electrónicos:</a:t>
          </a:r>
          <a:endParaRPr lang="es-CL" sz="1800" kern="1200" dirty="0">
            <a:solidFill>
              <a:schemeClr val="tx1"/>
            </a:solidFill>
          </a:endParaRPr>
        </a:p>
      </dsp:txBody>
      <dsp:txXfrm>
        <a:off x="1677786" y="0"/>
        <a:ext cx="6243093" cy="936104"/>
      </dsp:txXfrm>
    </dsp:sp>
    <dsp:sp modelId="{4087D6BE-F18B-4F83-9B62-E3314EFB1427}">
      <dsp:nvSpPr>
        <dsp:cNvPr id="0" name=""/>
        <dsp:cNvSpPr/>
      </dsp:nvSpPr>
      <dsp:spPr>
        <a:xfrm>
          <a:off x="93610" y="93610"/>
          <a:ext cx="1584176" cy="748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3733DF-86A4-4A53-88FC-E6E5A73C293C}">
      <dsp:nvSpPr>
        <dsp:cNvPr id="0" name=""/>
        <dsp:cNvSpPr/>
      </dsp:nvSpPr>
      <dsp:spPr>
        <a:xfrm rot="10800000">
          <a:off x="1183318" y="0"/>
          <a:ext cx="3622872" cy="939262"/>
        </a:xfrm>
        <a:prstGeom prst="homePlat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8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 través del teléfono: (+56 2) 2905635  </a:t>
          </a:r>
          <a:endParaRPr lang="es-CL" sz="1500" kern="1200" dirty="0"/>
        </a:p>
      </dsp:txBody>
      <dsp:txXfrm rot="10800000">
        <a:off x="1183318" y="0"/>
        <a:ext cx="3622872" cy="939262"/>
      </dsp:txXfrm>
    </dsp:sp>
    <dsp:sp modelId="{58F29223-F37E-4E5E-9F6B-3D0BEE0744CE}">
      <dsp:nvSpPr>
        <dsp:cNvPr id="0" name=""/>
        <dsp:cNvSpPr/>
      </dsp:nvSpPr>
      <dsp:spPr>
        <a:xfrm>
          <a:off x="504052" y="2918"/>
          <a:ext cx="939262" cy="939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1A33E-43E9-49C3-AA62-01975FDFE0A1}">
      <dsp:nvSpPr>
        <dsp:cNvPr id="0" name=""/>
        <dsp:cNvSpPr/>
      </dsp:nvSpPr>
      <dsp:spPr>
        <a:xfrm rot="10800000">
          <a:off x="1065856" y="1222556"/>
          <a:ext cx="3731522" cy="939262"/>
        </a:xfrm>
        <a:prstGeom prst="homePlate">
          <a:avLst/>
        </a:prstGeom>
        <a:solidFill>
          <a:schemeClr val="accent6">
            <a:shade val="50000"/>
            <a:hueOff val="-541640"/>
            <a:satOff val="-19203"/>
            <a:lumOff val="328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8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A través del e-mail: portalcompras@codelco.cl </a:t>
          </a:r>
          <a:endParaRPr lang="es-CL" sz="1500" kern="1200" dirty="0"/>
        </a:p>
      </dsp:txBody>
      <dsp:txXfrm rot="10800000">
        <a:off x="1065856" y="1222556"/>
        <a:ext cx="3731522" cy="939262"/>
      </dsp:txXfrm>
    </dsp:sp>
    <dsp:sp modelId="{0344A47C-483F-451D-A1D3-14D060E2A1F5}">
      <dsp:nvSpPr>
        <dsp:cNvPr id="0" name=""/>
        <dsp:cNvSpPr/>
      </dsp:nvSpPr>
      <dsp:spPr>
        <a:xfrm>
          <a:off x="650549" y="1222556"/>
          <a:ext cx="939262" cy="9392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99A0B-6746-434F-91F3-063FEC15A1DD}">
      <dsp:nvSpPr>
        <dsp:cNvPr id="0" name=""/>
        <dsp:cNvSpPr/>
      </dsp:nvSpPr>
      <dsp:spPr>
        <a:xfrm rot="10800000">
          <a:off x="1147343" y="2442195"/>
          <a:ext cx="3622872" cy="939262"/>
        </a:xfrm>
        <a:prstGeom prst="homePlate">
          <a:avLst/>
        </a:prstGeom>
        <a:solidFill>
          <a:schemeClr val="accent6">
            <a:shade val="50000"/>
            <a:hueOff val="-541640"/>
            <a:satOff val="-19203"/>
            <a:lumOff val="328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189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500" kern="1200" dirty="0" smtClean="0"/>
            <a:t>Por el </a:t>
          </a:r>
          <a:r>
            <a:rPr lang="es-CL" sz="1500" kern="1200" dirty="0" err="1" smtClean="0"/>
            <a:t>sitioWeb</a:t>
          </a:r>
          <a:r>
            <a:rPr lang="es-CL" sz="1500" kern="1200" dirty="0" smtClean="0"/>
            <a:t> de Codelco</a:t>
          </a:r>
          <a:endParaRPr lang="es-CL" sz="1500" kern="1200" dirty="0"/>
        </a:p>
      </dsp:txBody>
      <dsp:txXfrm rot="10800000">
        <a:off x="1147343" y="2442195"/>
        <a:ext cx="3622872" cy="939262"/>
      </dsp:txXfrm>
    </dsp:sp>
    <dsp:sp modelId="{E7E492A8-AAD9-4EF0-9F77-860F35DB1FF3}">
      <dsp:nvSpPr>
        <dsp:cNvPr id="0" name=""/>
        <dsp:cNvSpPr/>
      </dsp:nvSpPr>
      <dsp:spPr>
        <a:xfrm>
          <a:off x="677712" y="2442195"/>
          <a:ext cx="939262" cy="93926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D79D365-1175-4766-9D90-40D846434C2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Imagen" descr="portadaPP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571500" y="6421438"/>
            <a:ext cx="10715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CL"/>
              <a:t>Fecha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 Imagen" descr="interior_ppt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9"/>
          <p:cNvSpPr>
            <a:spLocks noChangeArrowheads="1"/>
          </p:cNvSpPr>
          <p:nvPr userDrawn="1"/>
        </p:nvSpPr>
        <p:spPr bwMode="auto">
          <a:xfrm>
            <a:off x="2071688" y="6078538"/>
            <a:ext cx="70723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s-ES" sz="800" b="0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Copyrights</a:t>
            </a:r>
            <a:r>
              <a:rPr lang="es-E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© 2011 CODELCO-CHILE.  Todos los Derechos Reservados. |  </a:t>
            </a:r>
            <a:r>
              <a:rPr lang="en-US" sz="800" b="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Copyrights © 2011 by CODELCO-CHILE.  All Rights Reserved.</a:t>
            </a:r>
          </a:p>
        </p:txBody>
      </p:sp>
      <p:sp>
        <p:nvSpPr>
          <p:cNvPr id="1028" name="4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2000">
          <a:solidFill>
            <a:schemeClr val="tx1"/>
          </a:solidFill>
          <a:latin typeface="+mn-lt"/>
        </a:defRPr>
      </a:lvl2pPr>
      <a:lvl3pPr marL="1081088" indent="-1666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ControlEgresos@codelco.cl" TargetMode="External"/><Relationship Id="rId3" Type="http://schemas.openxmlformats.org/officeDocument/2006/relationships/diagramLayout" Target="../diagrams/layout7.xml"/><Relationship Id="rId7" Type="http://schemas.openxmlformats.org/officeDocument/2006/relationships/hyperlink" Target="http://pagofacturas.codelco.cl/AREAS_NEGOCIO/proveedores.html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8.xml"/><Relationship Id="rId7" Type="http://schemas.openxmlformats.org/officeDocument/2006/relationships/hyperlink" Target="mailto:soportefel@quadrem.com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slide" Target="slide12.xml"/><Relationship Id="rId4" Type="http://schemas.openxmlformats.org/officeDocument/2006/relationships/diagramData" Target="../diagrams/data9.xml"/><Relationship Id="rId9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codelco.com/prontus_codelco/site/artic/20110719/asocfile/20110719104719/indicaciones_de_referencias_para_dte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slide" Target="slide7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557213" y="63579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CL" sz="1400"/>
              <a:t>Octubre 2011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539750" y="5157788"/>
            <a:ext cx="5549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Times" pitchFamily="18" charset="0"/>
              <a:buNone/>
            </a:pPr>
            <a:r>
              <a:rPr lang="es-CL" sz="2100" b="0"/>
              <a:t>Conferencia de Prensa | 27 de mayo de 2010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0063" y="1571625"/>
            <a:ext cx="5672137" cy="1428750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>
              <a:defRPr/>
            </a:pPr>
            <a:r>
              <a:rPr lang="es-ES" sz="3200" dirty="0" smtClean="0">
                <a:solidFill>
                  <a:schemeClr val="tx1"/>
                </a:solidFill>
                <a:ea typeface="+mj-ea"/>
              </a:rPr>
              <a:t>Proceso de Pago a Proveedores y Contratistas: Requisitos básicos </a:t>
            </a:r>
          </a:p>
        </p:txBody>
      </p:sp>
      <p:sp>
        <p:nvSpPr>
          <p:cNvPr id="3077" name="2 Subtítulo"/>
          <p:cNvSpPr txBox="1">
            <a:spLocks/>
          </p:cNvSpPr>
          <p:nvPr/>
        </p:nvSpPr>
        <p:spPr bwMode="auto">
          <a:xfrm>
            <a:off x="571500" y="3500438"/>
            <a:ext cx="55721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20000"/>
              </a:spcBef>
              <a:buFont typeface="Arial" charset="0"/>
              <a:buNone/>
            </a:pPr>
            <a:r>
              <a:rPr lang="es-ES" sz="2800" dirty="0" smtClean="0">
                <a:solidFill>
                  <a:srgbClr val="898989"/>
                </a:solidFill>
                <a:cs typeface="Arial" charset="0"/>
              </a:rPr>
              <a:t>GERENCIA DE CONTRALORÍA</a:t>
            </a:r>
            <a:endParaRPr lang="es-CL" sz="2800" dirty="0">
              <a:solidFill>
                <a:srgbClr val="898989"/>
              </a:solidFill>
              <a:cs typeface="Arial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571500" y="3214688"/>
            <a:ext cx="592931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532440" y="5805264"/>
            <a:ext cx="432048" cy="288032"/>
          </a:xfrm>
          <a:prstGeom prst="actionButtonBackPreviou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de Pago – Condiciones</a:t>
            </a:r>
            <a:endParaRPr lang="es-CL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3059832" y="2492896"/>
            <a:ext cx="4968552" cy="936104"/>
          </a:xfrm>
          <a:prstGeom prst="rect">
            <a:avLst/>
          </a:prstGeom>
          <a:solidFill>
            <a:srgbClr val="C856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400" dirty="0" smtClean="0">
                <a:latin typeface="Arial" pitchFamily="34" charset="0"/>
              </a:rPr>
              <a:t>PARA INICIAR EL PROCESO DE PAGO, SE REQUIERE:</a:t>
            </a:r>
            <a:endParaRPr kumimoji="0" lang="es-CL" sz="14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400" dirty="0" smtClean="0">
                <a:latin typeface="Arial" pitchFamily="34" charset="0"/>
              </a:rPr>
              <a:t> Cumplir con todos los requisitos antes indicados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059832" y="3501008"/>
            <a:ext cx="4968552" cy="936104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200" dirty="0" smtClean="0">
                <a:latin typeface="Arial" pitchFamily="34" charset="0"/>
              </a:rPr>
              <a:t>TIPOS DE PAGO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</a:rPr>
              <a:t>Transferencia electrónica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</a:rPr>
              <a:t>Vale vista electrónico</a:t>
            </a:r>
          </a:p>
          <a:p>
            <a:pPr algn="just">
              <a:buFont typeface="Wingdings" pitchFamily="2" charset="2"/>
              <a:buChar char="ü"/>
            </a:pPr>
            <a:r>
              <a:rPr lang="es-CL" sz="1200" dirty="0" smtClean="0">
                <a:latin typeface="Arial" pitchFamily="34" charset="0"/>
              </a:rPr>
              <a:t> Cheque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2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CL" sz="12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2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s-CL" sz="1200" u="sng" dirty="0" smtClean="0"/>
          </a:p>
          <a:p>
            <a:pPr algn="l"/>
            <a:endParaRPr lang="es-CL" sz="1200" dirty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s-CL" sz="12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309634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179512" y="3140968"/>
            <a:ext cx="2648902" cy="1123325"/>
            <a:chOff x="5571857" y="842493"/>
            <a:chExt cx="2648902" cy="1123325"/>
          </a:xfrm>
          <a:scene3d>
            <a:camera prst="orthographicFront"/>
            <a:lightRig rig="flat" dir="t"/>
          </a:scene3d>
        </p:grpSpPr>
        <p:sp>
          <p:nvSpPr>
            <p:cNvPr id="10" name="9 Rectángulo redondeado"/>
            <p:cNvSpPr/>
            <p:nvPr/>
          </p:nvSpPr>
          <p:spPr>
            <a:xfrm>
              <a:off x="5571857" y="842493"/>
              <a:ext cx="2648902" cy="1123325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-541640"/>
                <a:satOff val="-19203"/>
                <a:lumOff val="328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5626693" y="897329"/>
              <a:ext cx="2539230" cy="1013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900" kern="1200" dirty="0" smtClean="0"/>
                <a:t>Condiciones de Pago</a:t>
              </a:r>
            </a:p>
          </p:txBody>
        </p:sp>
      </p:grpSp>
      <p:sp>
        <p:nvSpPr>
          <p:cNvPr id="13" name="12 Rectángulo"/>
          <p:cNvSpPr/>
          <p:nvPr/>
        </p:nvSpPr>
        <p:spPr bwMode="auto">
          <a:xfrm>
            <a:off x="3059832" y="4509120"/>
            <a:ext cx="4968552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400" dirty="0" smtClean="0">
                <a:latin typeface="Arial" pitchFamily="34" charset="0"/>
              </a:rPr>
              <a:t>La modalidad habitual y preferida son transferencia electrónica y vale vista electrónico.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400" dirty="0" smtClean="0">
                <a:latin typeface="Arial" pitchFamily="34" charset="0"/>
              </a:rPr>
              <a:t>Para estos efectos, favor mantener actualizada su n° de cuenta bancaria en nuestros registros. Actualizando periódicamente su información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s-CL" sz="1400" u="sng" dirty="0" smtClean="0"/>
          </a:p>
          <a:p>
            <a:pPr algn="l"/>
            <a:endParaRPr lang="es-CL" sz="1400" dirty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CL" dirty="0" smtClean="0"/>
              <a:t>Información de Pago</a:t>
            </a:r>
            <a:endParaRPr lang="es-CL" dirty="0"/>
          </a:p>
        </p:txBody>
      </p:sp>
      <p:sp>
        <p:nvSpPr>
          <p:cNvPr id="3074" name="AutoShape 2" descr="data:image/jpeg;base64,/9j/4AAQSkZJRgABAQAAAQABAAD/2wCEAAkGBhISERUUEhQVFBQVGBUWFRQUFxUVFhQUFBYXFBUXFhQXHCYfGBkjGhcYHy8hIycpLCwsFSAyNTArNSYrLCkBCQoKDgwOGg8PGiwkHyQtLC8sLC4sKSksKSwsKSwpKSwsKSksKSwuLCopKSwsLCwsKSwsKSwsLCksLCwpKSwpKf/AABEIAOMA3gMBIgACEQEDEQH/xAAcAAEAAgMBAQEAAAAAAAAAAAAABQYDBAcCAQj/xABHEAACAgEBBAcEBgULAgcAAAABAgADEQQFEiExBhMiQVFhcQcygZEjQlJigqEUM3KSsRVDU2Nzk6LBw9HwsuEWJCVEg5TC/8QAGQEBAAMBAQAAAAAAAAAAAAAAAAECAwQF/8QALhEBAAICAAQEBgIBBQAAAAAAAAECAxEEEiExIkFRYQUTcZGx8KHh0RQjMoHB/9oADAMBAAIRAxEAPwDuMREBERAREQEREBERAREQEREBERAREQEREBERAREQEREBERAREQEREBET4TA+xML6tBzZR8RMD7YpH1x8if4CTobsSO/l+nxY+ldp/gs+Hb9P9Z/cXn/8RqUbSU1rdUc7qAMR7xJwq9+CcE58gPXGRI3U9IUPBFv82/R78qPug18W/Ic+PI/Ktu1KoCU6nA8NPf38SSSuSSeOe+TyybhIFrxx+jfyG8h+BO8D8ces9afXqx3TlXHEo3BseI7mXzGR8Zz/AGt0i222o3tNpHSheC12V1k2j7VhLhkz3AEY78ngJ6rbr3VD9J2fqksB91Ajbp+1XarggfI+XjaaSja2RK1pNvahTutpNVYvc+7QjjwDg2gE+agcuQm2Nu3H/wBjqfUtpB+R1GZWaynaaiRlW1LTz0ty8+bab/K4zM216Vbdd0rfgdx3QNg8jjPEHB5eBkRWZ7Im0RG5bsT4GB5T7IWIiICIiAiIgIiICIiAiIgJg1umFlboTjfUrkd2RjI8xz+EzxAjtl6s2VI7cGIw4GezYvZsX4OGHwm3mRezTuXaio9zi5f2Lwf9VLfyknLSh6Bn3M8z7IHqQe2OmWm05Kkmywc668EqfvMSFX0Jz5SB6d9MGRjpqG3WwOusBwUBGQiHuYjiT3AjHE5Fd6L9F7NWeyerpU4azGcnvVB3nxJ4DzPCa1xxrmsrNuuoWC72jWn3KUUffZmPyAE8V+0a7PFKD5BmB/if4Sy6DoZo6h+qFh+1b9IT8G4D4ATeTQ6ZhurXSQOYCoceoAjmp5Qat6oXZ/T2l+FqtUfte+n7w4j4jHnLLXYGAZSCCMgg5BB5EHvEq22tj7N7W9ZVp3GeKOqYP3q87p+XykNp9Zfsy0K/bofj2fdccy9efdsHMr3+fAiOWLdjcx3dDlG9oXRH9Lu0pV0qcmykuyGwHKm1FIDKfqPjj9Y+Mumn1K2IroQysAykd4PIzQ6R6JrdNYK/1q4sq/tqWFtXw3lA9CZWtppO47lqxeNW7KZoeg209Jx0+opfjxXNlQI/ZbrFJ9cest+wtvPYeq1FZp1CjJQ+668t+tgSGHjgnE3dj7Xq1NKW1MGVgDw5qSA26w5ggEcDxjamzxamAd117VdmMmtxyYeI7iO8Ejvm05pydMv384/zDCMEYvFi6e3lP37S3okX0d2x+k0B2AWxS1dyDjuXVsUsX0yMjxBB75KTnmNTqXTE7jZERISREQEREBERAREQERECD2qer1ens7rBbpz6levr/Opx+PzkmrSu9KNc91VnUAEaci42HjvXaVhcKqvE5TDNyGSoySd2a02pVgGU5VgGU+KsAVPyIl/JVtTFrtYtVT2N7taM7fsopY/kJkBkB7QLCNm6rH9GR8Cyg/kTERudE9nJdMbNTcoJ+l1FgyeeHtbtH0XJ+Czumm09WnpCrhKql+SqMkk9/eSZxjoEQdpaYH7Vp+K0Wkfn/CdK9o2qKbOuwcb/AFdfwstRGH7pab5o3aKs6dplQekXS2zVuSWZaPqVZIG73NYB7zHng5AzgeJ3NJ0H1wQWpWEYdpVFgruHeMYHZbyLDzkP0SpFuu0yN7ps3iPHq0e0D5oJ3DMnJbk1EFY5usuIarUtY7tYMWMcPld074ARt5e5uzx88zp+k0ia3Z1SvzepMNzKWKuAw8wQfzHfKl7TNnivUV2qMC5SG87KscfUowH4JYvZrq9/Rbv9HZanwJFo/KwD4St53WLQmvfTS9n21GV7NJZwKlmUfZZW3blHlnDD9oy7zmuvu6rbileG9bTn/wCeoVt/1ZnSczPJHXfqtX0U3Q6VatRfQp6u2tjbSygAnTahjYFKgAWVpd1qbpzujdwVJzLfoNV1iAkYbkwHEBhwOD4d48iJSNZUuq1y3AsvUI4JViu+l+FrpfHEg9W9pHdw+3JjYOqFd7VHgLhvp/aIMOPiuD+AyOXddm+umTYiGvaOtr+rYNPqQO7edWps+JNIMskgKkP8que79ErB9eufH+cn5OWOsfSPwrincT9Z/JERMmpERAREQEREBERASH6QXk9XSpKm4tvspIZaa1L2bpHInspnmOtyOUmJVemGtNGo0lmMqxvoPHGHtrFlZ+JoI/FLV6yieyQqKoFVVCqoAVVGFCjkoHcMcJGdGiUqNPE/oz2afx7FRzQTj+oaqYLb9S36t9Ovhv1XP8yLVH5Sq7W6K65tQ+oQ0u77mepseizeVdzK76heIA4Fx7vOa8vqpt02q6aHS3SG/QamtRlmps3QO9gpZR+8BKFoem2q07irUqxY8k1ANdpA/o7R2bP8frLfoOltNuAG6tvsWYU58A3un4HPlK611Wcl6GbQ3Nbpbfq9YoJ+7apr/wBSdX9oi9Zs+0AHsGqw+ldqM3+HM5TtzZp02oto90I30ZHDFbduoj0BA9VM6xsXaSa3SKzYIsU13KO58bti+XiPIiaXt1iytY6TDmewtQtGpotzjcsUk+CtlH/ws07R+kN4/wAJw7aWz309r0Wc04Z7nQ+648mH55HdLj0d9oSJUtepD7yAAWKu+HUcBvAcQ2MDOCDz4Rkjm6wivTokPaY+9TRvc+uOPHHVWA/5flMHsu1YQ6isngersHlwZGP5LK/0g282vvRakbdG8tSHG+zHtMxAOAcKOGeAHnISm/eO6m8WOV3F3i5zzUovHu4gju4y0V8HLKJnrtY6tX+l7ZR091r1ZT41adQd70Irz+IeM6J0n2mKaDk4LZGRzCAZsIHju8B5sJXehfRttPm67s2uN1UyPokJBOTy3jgZ8AAPGaOzdp27S1+W3BpactgA9sBz1AYk/XZQ5AxwqxxEpbxT07QtHRYNlbPNdI3wBY5NlgH1XcABM+CIEr/BnvmhtclXodRlqna0DxFaEMvxDEfGWS9ZEXVZtP3UC/isbeP+FV/eiqJSuy7ls1d1inK9Vp0B8ch7c/u2LJuVnoTYu7agzkPvDPfWyhayPIBCPhLNK5v+evTUfaNIw9ab9dz953H8ERExbEREBERAREQEREBK37QtIX2fcyjL07uoTlne07C7AzyyFK+jGWSeLawwIYAgggg8QQeBBHpECl7P1AdFZTkEAg+IPEH4giSFbSs9E1NdZoYktpns05JxkiliqEgeNfVt+KTxfunXPqxhm1AWxSjqroeaOAyn1U8JBazoVWf1Dmr7jZtq9MMd9fg2PKTaGZ6xmYruY9J+j2pRQ71s3VjG/WTahrznHAbyYJzhlA4nBkR0U6dDR2542UWEC1VwSMcBYni4HDHeOHcJ3WhN318ZB9IPZ9odaS1tIS0/z1P0dn4ivB+X1gZPN5SaYdobJ0e0tOrh95SCatRURvLnmBkY9UYcxyBlOs9lGqDdjWUlfFq7Fb4qpYfnMWp9m+0dn2NZszVdYDxNeRW7DjgPW2areHed08eAE+1+07W0t1eq0lXWDmN63TOfPcZXHy4SYnXaSYXPov0Nq0YLFzdcQQbSoQKp5rWgzug8Mkkk4544SbYHiR8TyOB4mc1T2ma687mj0Cu3LPWWXhc8MturWq8e9mAm4vQba+vH/qGrFFJ50VYbhwOCiYr8feNmCOUiY33khk6X9N03Hp0772QRbcp7Kp9ZUYe8xGQWHADOMnlP9Ddj/o+lUEYss+lsHepYDdU+G6u6PXM97I9m+h0yjdQ3OOT3nrMEeCYCL8F4SVurB5jj4jgQfEMOIkTMa1CfdnV88D/wSNsU7jMODOSw8i+Fr+ShfkZ7sd14EF15ZUdsDvyo4Nw4ZXB4+6ecz9YtgDKQy8eI5BuWD4EceB48Zas6lS0bhGae4UaipxwQ4of9lsCs/Bwo/EZcxKbtLSB0ZT9YEengfWWHo7tI36dHb3+K2eViHdfh6jPoZGWN+JNOnRJRETFoREQEREBERAREQERMOs1a1VtY53URSzHwVRkn5CBz3aGKdrXoCPp6qdTgYGG7Wms8znq6zmSiGcl0+33u2ydQ+R1pasqeO6rYVEz90hR6qZ1al8gGddqzXwy563i/ihtoZv6dcDzmhQMmSFZmbRtKZisvzy5TFbZ3fOfAZSVoexMWt0FVy7l1aWr9mxVcePJhNiqomZDp/OVS1661RQqKFUclUBVHoBwnpbyP9osqI85oavaFdf6xgp+zzY+ijjJ0JYX5HCYNQM+sq+q6UOcild3774JHnu+6PUkzU6T+1jQaUsqMdTYCRuUkbgOeT3Hsj0XePlLQrKzFphbThm3gSlmP1iYyQO5wQVsXyYHyweMgOjG3dfqFL6rRLpqyewxdkYhiAo6lwWPMDJ3RzPlJ3rJMI2xajWNWPpwAo/n0BNXrYvFqfU7yffHIZujep6rVPXnsXr1tZyCC6AB90jgcpunh9gzIbccRz8ZDavZ4Qrdp+xZW3WitTiq0j313OVbspZd5cZ3u0D3aa3Gld6nbocTHpr1dFdeKsAynxDDI/IzJOVsREQEREBERAREQEovtX2z1emWlfetJZv7KoqfH61jVJ6M0vU4x7SNo9dq7QDlailAwc8a0Ftpx3HevRT/ZCdPC058sQ5OMyfLwzP8A193PxWRlh7wwQfMcQfmJ2PY+sFtSuOTKrD0YBpydU4N8P85fuhLMlQqf3kx4+5Yi318/u2Y9VM6eJjV2HB23RcdLzm8hkfpjN1TwnLLteQ0z0Jk4/wCYmukqm0ttajeNZcocsHFY3Oyp48fe7RwBx5E+EzlderdbXWu9Y6oDxG8QvZ7sA8fP4yF1nTKocK1a0+PuL8yN4/BZzLa/Sc12Mi1ZcHG9YxO8TxBCrxOQQfe7590uwtqasdreorP2/wDy4IPgv6xhg+BBm0YLa3PSGE5671HVZdtdOHXIsuSgfYryH/LNh/KVH/xmHsFWnpex25FgSxPj1SZY+pMs2xfZFpgc6i17j9hPoqz45b32+ay+bK2RRpk3NPVXUp5hFA3vNm95z+0TJ5Kx7qTmn6Oa6boLrtVx1dnU1/0fBm/ukIVfxHPA8JdOjfQvR6Q79VQNo/nrO3byxwYjCfgAkuwwcTylvax85ERtFrTp421bgVjva0f4K7LD/wBImgXnvbGpHW1gn3a7rCPNmrqT/UkLZtFrH6qlTY/gvJR9p25KvmfhmWtHZOHskNXtNK1yxAwOOeQnjZ2ydRrMNxooP1yPpHH9Wh5D7zfAGSuwehaqRdqSLrearj6Ko/dU+8wP1m+AEtQEztl10q6Ip6sGz9ClNa1pndQYG8Sx+JPEzYiJztCIiAiIgIiICIiB8M4HtC/rR1vPrWvtz4izU3FD/disfCd8M/PWyiG0WlI/oFHxWy1D+YM9H4dH+5P0eT8WmYxR9f8AyUdYnBx90/wM6btmjqdbUw4LfQo7/f0xA9B9HaP3T4Tm+pGM+h/hOrdNqwdLTeP5iyqwnj+rsHUv68LM/Cacd4b1lHw2eaktnTNx9Zv1mRGjs4DykpU043onLOSABxJPIAcST5Yld23fWybzL9NZusvcaqR7gfxyuW3T3uTwxxz9KtsqjLp142ON+0dyUKR7/nY2EA713zyErOv2juklsvY3a3c8Wz9Zj9VfPywAeUprc6haZiI3La0G3F0r9YUQ7+FyFUXEgcAlnPgBnBOMcSRzlq0u06rhv1MGB5jkynwdTxB/I92ZQdnbFfUWFifutZjsoOe5Wv57vMnix5S66HR10oErGB3k8WY+LN3n8h3YnbGKKU1M+L+I/f338u2WcmTdY1X+Z/f32k6n4ibivI+k989XavHAc/4f95EU2i14e9RqOJA5/wAP+8xVNxE1Q8zUHjxOB3nwHeYiulpuj9RsK3WaqwizqtPUtVTFeNjuAbWRM8FH0wyxzywB3izbP2bVQm5UoVeZ7yx8WY8WbzM1+i4P6GlhGDqGfUHnyvY2IDnwRkX8Mk61yQJxZbzNtPSxV5aw3qVwo9J7iJk1IiICIiAiIgIiICIiB8M/PewqTXXfpG9/R3Wrg8zSz4DAeAsB/wDsL4z9C4nG/ax0Yt0uqG09KOycDUDd3lVsbm8699Tp2W8xnPayOrhcvy8m3JxmH52Kaqxra51Ho4RrdlLWebVPp3xwIZVNWc9xxhvjOVLtvTXDJY0N3pYHev8ABcis2P21H7R5yf6E9M6dE1iW2o1Ng3wat6xktUY91VzhlAB8Cq8smejxkVy03XvDzOAi+G81vHSfPyWDozrC9Cs2Mhe34Bl7D8T3bwMy6/pNuqRSQAOLXHkijmUB5nzPwB4Ska/bga65qcml7GtQWcN3rMO+a1OPfLY48sTxTo79Rhm9zPB7OxUD9xQO0f2QxnBXHa3s9O+alff99WrX0gJD2ICLLm3mstH6utcitFVvfYDLFm7O9Y3vSa2FsBz27yyq3a3Sc3XZ5MxPFFP2jxx7oxxGzotnVVHeUb9nda6jCnxrrOQD95snw3ZuC05yeJPEnmSTzJJ5metw/DVrH7v+ng8XxlrT6/j+/wAJmmwABVAVRwCrwCjyH+fM982qrZBLqcT3+lE8O7/nOazw9XNXirJq3aPcvz/2/wB5gFsj0eZK7GZ+rrU2WkZCA4wPtWNyrTjzPPuDHhMcnLSroxc+S3v6N9bZ515ZqmrT37itC+RvPVluH2ULv+AyxbE6OhQTaRYzcG4YQD7KKeOM8STxJHdwA9r0dSu1bQxKpvFEPHddhuZ3u/Clx49o8Z53+opMT/D1Y4XJE1328/ZuFQMKvBVAVR5AYE2dJX3/ACmGmrePl3zeAnnvVfYiICIiAiIgIiICIiAiIgJ8ZQRgjIPMHvn2IFA257GNBcWeoNpnOTiogV5P9WQQB5Lic6297PdRowWfS331jibKdQrqABnLIunFijgeOMDxn6Enwib1z3r5ue/D47ddPzFoNvon6uqpQDz7Vrg/tWlgD6KJN1bW6w7xYsfEkk/MzoXtX6HaezRX6lKVGopXresQBHZEIa0MR73YDe9nHdOT6rYDVJXZXejb9dblWBrZS6KxAIyrAE+U7sXEVt5alwZeEtHadrHVrJtJqpX+jWzNdqwx0+na1F4GwMiIT9lXZgGPjjl34ls0XQHaLHDVV1+b3DHyrVjN44qkd5ck8DkntViW6e21ABAJ4twVQCzOfBEUFmPoDLDofZpZ/P3/AIaFCev0jlj8QFMtGyujFOnz1SKhPvNxZ2/asYlm+JmWT4hWI8EbaY/hdpnd519O/wDj8qhszozfbg2Z09fh2Tewz4cVqB/E3Hkply2TsSulN2tAi5yeZZ2xgs7HizHHvEkyRr04Hn6zLPMyZbZJ3aXsYsFMMapD4BPj1gjBnqJm2eUQAYE9REBERAREQEREBERAREQEREBERAREQMWq062IyOAVdSrA8QVYYII9DOX9GvYvhwdfaLq6zu1UpkK6J2Ua5uBOQB2Bw8SeU6rEmJmEaY9Pp1RQiKFVQAqqAFUDkABwAmSIkJIiICIiAiIgIiICIiAiIgIiICIiAiIgIiICInzMD7E8lxPJvHjAyRMB1a+M8HaC+MDaiaR2onjPB2wnjJ1IkIkadtJPn8uV+IjUiTiRn8uJ5QNtp5RqTaTiRw2wk9DaqRqRvxNMbRWexrVjQ2YmEakT0LhIGSJ5DifcwPsREBERAREQEREDyRMTIZniBpPS017NO0lZ8xJ2IGzSPNW3QWS0bs+bgk8yNKbZsy3xM1LNjXHvMvvVjwnzqh4CTzo05y+wLz9dhMX/AIc1H9I3yE6V1I8BHUjwEn5knK5ynR+/7bGbFexbfEy/dSPAR1I8I+ZJyqVXsmzzmzXs1/OW3qh4CferHhI506VuvQPNhNG0nNwT7uyOY0ik0zTOlBm9ifcSNpay1GZQkyRIHwCfYiAiIgIiICIiAiIgIiICIiAiIgIiICIiAiIgIiICIiAiIgIiICIiB//Z"/>
          <p:cNvSpPr>
            <a:spLocks noChangeAspect="1" noChangeArrowheads="1"/>
          </p:cNvSpPr>
          <p:nvPr/>
        </p:nvSpPr>
        <p:spPr bwMode="auto">
          <a:xfrm>
            <a:off x="63500" y="-657225"/>
            <a:ext cx="1333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800" dirty="0" smtClean="0">
                <a:solidFill>
                  <a:schemeClr val="tx1"/>
                </a:solidFill>
              </a:rPr>
              <a:t>Con el objeto de mantenerlo informado respecto de la situación de sus pagos, le informamos los canales de comunicación establecidos:</a:t>
            </a:r>
            <a:endParaRPr lang="es-CL" sz="1800" dirty="0">
              <a:solidFill>
                <a:schemeClr val="tx1"/>
              </a:solidFill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467544" y="1772816"/>
          <a:ext cx="7776864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Rectángulo redondeado"/>
          <p:cNvSpPr/>
          <p:nvPr/>
        </p:nvSpPr>
        <p:spPr bwMode="auto">
          <a:xfrm>
            <a:off x="2123728" y="4077072"/>
            <a:ext cx="6048672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L" sz="1400" b="0" dirty="0" err="1" smtClean="0">
                <a:solidFill>
                  <a:schemeClr val="tx1"/>
                </a:solidFill>
              </a:rPr>
              <a:t>Website</a:t>
            </a:r>
            <a:r>
              <a:rPr lang="es-CL" sz="1400" b="0" dirty="0" smtClean="0">
                <a:solidFill>
                  <a:schemeClr val="tx1"/>
                </a:solidFill>
              </a:rPr>
              <a:t> de Codelco                </a:t>
            </a:r>
            <a:r>
              <a:rPr lang="es-CL" sz="1400" b="0" u="sng" dirty="0" smtClean="0">
                <a:solidFill>
                  <a:schemeClr val="tx1"/>
                </a:solidFill>
                <a:hlinkClick r:id="rId7"/>
              </a:rPr>
              <a:t>http://pagofacturas.codelco.cl/AREAS_NEGOCIO/proveedores.html</a:t>
            </a:r>
            <a:r>
              <a:rPr lang="es-CL" sz="1400" b="0" dirty="0" smtClean="0">
                <a:solidFill>
                  <a:schemeClr val="tx1"/>
                </a:solidFill>
              </a:rPr>
              <a:t>.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 bwMode="auto">
          <a:xfrm>
            <a:off x="2123728" y="4869160"/>
            <a:ext cx="6048000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L" sz="1400" b="0" dirty="0" smtClean="0">
                <a:solidFill>
                  <a:schemeClr val="tx1"/>
                </a:solidFill>
              </a:rPr>
              <a:t>Consulta telefónica: Llamar al número 02 – 4989877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 bwMode="auto">
          <a:xfrm>
            <a:off x="2123728" y="5373216"/>
            <a:ext cx="6048000" cy="4320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L" sz="1400" b="0" dirty="0" smtClean="0">
                <a:solidFill>
                  <a:schemeClr val="tx1"/>
                </a:solidFill>
              </a:rPr>
              <a:t>Mesa de ayuda: Envíe su correo a </a:t>
            </a:r>
            <a:r>
              <a:rPr lang="es-CL" sz="1400" b="0" u="sng" dirty="0" smtClean="0">
                <a:solidFill>
                  <a:schemeClr val="tx1"/>
                </a:solidFill>
                <a:hlinkClick r:id="rId8"/>
              </a:rPr>
              <a:t>ControlEgresos@codelco.cl</a:t>
            </a:r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Elipse">
            <a:hlinkClick r:id="rId9" action="ppaction://hlinksldjump"/>
          </p:cNvPr>
          <p:cNvSpPr/>
          <p:nvPr/>
        </p:nvSpPr>
        <p:spPr bwMode="auto">
          <a:xfrm>
            <a:off x="7092280" y="2204864"/>
            <a:ext cx="288000" cy="288032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0C5A51C-CED8-4FAE-A066-624D9C61A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graphicEl>
                                              <a:dgm id="{80C5A51C-CED8-4FAE-A066-624D9C61A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6FF26FD-6A26-4558-BA3C-5E368369A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>
                                            <p:graphicEl>
                                              <a:dgm id="{16FF26FD-6A26-4558-BA3C-5E368369A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45735AA-FF1A-42EC-9B5C-1148D99A7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graphicEl>
                                              <a:dgm id="{F45735AA-FF1A-42EC-9B5C-1148D99A7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71E0291-F816-47B4-BEF6-B06834549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graphicEl>
                                              <a:dgm id="{271E0291-F816-47B4-BEF6-B06834549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6" grpId="0">
        <p:bldSub>
          <a:bldDgm bld="one"/>
        </p:bldSub>
      </p:bldGraphic>
      <p:bldP spid="17" grpId="0" animBg="1"/>
      <p:bldP spid="18" grpId="0" animBg="1"/>
      <p:bldP spid="1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s-CL" dirty="0" smtClean="0"/>
              <a:t>Información de Pago</a:t>
            </a:r>
            <a:endParaRPr lang="es-CL" dirty="0"/>
          </a:p>
        </p:txBody>
      </p:sp>
      <p:sp>
        <p:nvSpPr>
          <p:cNvPr id="3074" name="AutoShape 2" descr="data:image/jpeg;base64,/9j/4AAQSkZJRgABAQAAAQABAAD/2wCEAAkGBhISERUUEhQVFBQVGBUWFRQUFxUVFhQUFBYXFBUXFhQXHCYfGBkjGhcYHy8hIycpLCwsFSAyNTArNSYrLCkBCQoKDgwOGg8PGiwkHyQtLC8sLC4sKSksKSwsKSwpKSwsKSksKSwuLCopKSwsLCwsKSwsKSwsLCksLCwpKSwpKf/AABEIAOMA3gMBIgACEQEDEQH/xAAcAAEAAgMBAQEAAAAAAAAAAAAABQYDBAcCAQj/xABHEAACAgEBBAcEBgULAgcAAAABAgADEQQFEiExBhMiQVFhcQcygZEjQlJigqEUM3KSsRVDU2Nzk6LBw9HwsuEWJCVEg5TC/8QAGQEBAAMBAQAAAAAAAAAAAAAAAAECAwQF/8QALhEBAAICAAQEBgIBBQAAAAAAAAECAxEEEiExIkFRYQUTcZGx8KHh0RQjMoHB/9oADAMBAAIRAxEAPwDuMREBERAREQEREBERAREQEREBERAREQEREBERAREQEREBERAREQEREBET4TA+xML6tBzZR8RMD7YpH1x8if4CTobsSO/l+nxY+ldp/gs+Hb9P9Z/cXn/8RqUbSU1rdUc7qAMR7xJwq9+CcE58gPXGRI3U9IUPBFv82/R78qPug18W/Ic+PI/Ktu1KoCU6nA8NPf38SSSuSSeOe+TyybhIFrxx+jfyG8h+BO8D8ces9afXqx3TlXHEo3BseI7mXzGR8Zz/AGt0i222o3tNpHSheC12V1k2j7VhLhkz3AEY78ngJ6rbr3VD9J2fqksB91Ajbp+1XarggfI+XjaaSja2RK1pNvahTutpNVYvc+7QjjwDg2gE+agcuQm2Nu3H/wBjqfUtpB+R1GZWaynaaiRlW1LTz0ty8+bab/K4zM216Vbdd0rfgdx3QNg8jjPEHB5eBkRWZ7Im0RG5bsT4GB5T7IWIiICIiAiIgIiICIiAiIgJg1umFlboTjfUrkd2RjI8xz+EzxAjtl6s2VI7cGIw4GezYvZsX4OGHwm3mRezTuXaio9zi5f2Lwf9VLfyknLSh6Bn3M8z7IHqQe2OmWm05Kkmywc668EqfvMSFX0Jz5SB6d9MGRjpqG3WwOusBwUBGQiHuYjiT3AjHE5Fd6L9F7NWeyerpU4azGcnvVB3nxJ4DzPCa1xxrmsrNuuoWC72jWn3KUUffZmPyAE8V+0a7PFKD5BmB/if4Sy6DoZo6h+qFh+1b9IT8G4D4ATeTQ6ZhurXSQOYCoceoAjmp5Qat6oXZ/T2l+FqtUfte+n7w4j4jHnLLXYGAZSCCMgg5BB5EHvEq22tj7N7W9ZVp3GeKOqYP3q87p+XykNp9Zfsy0K/bofj2fdccy9efdsHMr3+fAiOWLdjcx3dDlG9oXRH9Lu0pV0qcmykuyGwHKm1FIDKfqPjj9Y+Mumn1K2IroQysAykd4PIzQ6R6JrdNYK/1q4sq/tqWFtXw3lA9CZWtppO47lqxeNW7KZoeg209Jx0+opfjxXNlQI/ZbrFJ9cest+wtvPYeq1FZp1CjJQ+668t+tgSGHjgnE3dj7Xq1NKW1MGVgDw5qSA26w5ggEcDxjamzxamAd117VdmMmtxyYeI7iO8Ejvm05pydMv384/zDCMEYvFi6e3lP37S3okX0d2x+k0B2AWxS1dyDjuXVsUsX0yMjxBB75KTnmNTqXTE7jZERISREQEREBERAREQERECD2qer1ens7rBbpz6levr/Opx+PzkmrSu9KNc91VnUAEaci42HjvXaVhcKqvE5TDNyGSoySd2a02pVgGU5VgGU+KsAVPyIl/JVtTFrtYtVT2N7taM7fsopY/kJkBkB7QLCNm6rH9GR8Cyg/kTERudE9nJdMbNTcoJ+l1FgyeeHtbtH0XJ+Czumm09WnpCrhKql+SqMkk9/eSZxjoEQdpaYH7Vp+K0Wkfn/CdK9o2qKbOuwcb/AFdfwstRGH7pab5o3aKs6dplQekXS2zVuSWZaPqVZIG73NYB7zHng5AzgeJ3NJ0H1wQWpWEYdpVFgruHeMYHZbyLDzkP0SpFuu0yN7ps3iPHq0e0D5oJ3DMnJbk1EFY5usuIarUtY7tYMWMcPld074ARt5e5uzx88zp+k0ia3Z1SvzepMNzKWKuAw8wQfzHfKl7TNnivUV2qMC5SG87KscfUowH4JYvZrq9/Rbv9HZanwJFo/KwD4St53WLQmvfTS9n21GV7NJZwKlmUfZZW3blHlnDD9oy7zmuvu6rbileG9bTn/wCeoVt/1ZnSczPJHXfqtX0U3Q6VatRfQp6u2tjbSygAnTahjYFKgAWVpd1qbpzujdwVJzLfoNV1iAkYbkwHEBhwOD4d48iJSNZUuq1y3AsvUI4JViu+l+FrpfHEg9W9pHdw+3JjYOqFd7VHgLhvp/aIMOPiuD+AyOXddm+umTYiGvaOtr+rYNPqQO7edWps+JNIMskgKkP8que79ErB9eufH+cn5OWOsfSPwrincT9Z/JERMmpERAREQEREBERASH6QXk9XSpKm4tvspIZaa1L2bpHInspnmOtyOUmJVemGtNGo0lmMqxvoPHGHtrFlZ+JoI/FLV6yieyQqKoFVVCqoAVVGFCjkoHcMcJGdGiUqNPE/oz2afx7FRzQTj+oaqYLb9S36t9Ovhv1XP8yLVH5Sq7W6K65tQ+oQ0u77mepseizeVdzK76heIA4Fx7vOa8vqpt02q6aHS3SG/QamtRlmps3QO9gpZR+8BKFoem2q07irUqxY8k1ANdpA/o7R2bP8frLfoOltNuAG6tvsWYU58A3un4HPlK611Wcl6GbQ3Nbpbfq9YoJ+7apr/wBSdX9oi9Zs+0AHsGqw+ldqM3+HM5TtzZp02oto90I30ZHDFbduoj0BA9VM6xsXaSa3SKzYIsU13KO58bti+XiPIiaXt1iytY6TDmewtQtGpotzjcsUk+CtlH/ws07R+kN4/wAJw7aWz309r0Wc04Z7nQ+648mH55HdLj0d9oSJUtepD7yAAWKu+HUcBvAcQ2MDOCDz4Rkjm6wivTokPaY+9TRvc+uOPHHVWA/5flMHsu1YQ6isngersHlwZGP5LK/0g282vvRakbdG8tSHG+zHtMxAOAcKOGeAHnISm/eO6m8WOV3F3i5zzUovHu4gju4y0V8HLKJnrtY6tX+l7ZR091r1ZT41adQd70Irz+IeM6J0n2mKaDk4LZGRzCAZsIHju8B5sJXehfRttPm67s2uN1UyPokJBOTy3jgZ8AAPGaOzdp27S1+W3BpactgA9sBz1AYk/XZQ5AxwqxxEpbxT07QtHRYNlbPNdI3wBY5NlgH1XcABM+CIEr/BnvmhtclXodRlqna0DxFaEMvxDEfGWS9ZEXVZtP3UC/isbeP+FV/eiqJSuy7ls1d1inK9Vp0B8ch7c/u2LJuVnoTYu7agzkPvDPfWyhayPIBCPhLNK5v+evTUfaNIw9ab9dz953H8ERExbEREBERAREQEREBK37QtIX2fcyjL07uoTlne07C7AzyyFK+jGWSeLawwIYAgggg8QQeBBHpECl7P1AdFZTkEAg+IPEH4giSFbSs9E1NdZoYktpns05JxkiliqEgeNfVt+KTxfunXPqxhm1AWxSjqroeaOAyn1U8JBazoVWf1Dmr7jZtq9MMd9fg2PKTaGZ6xmYruY9J+j2pRQ71s3VjG/WTahrznHAbyYJzhlA4nBkR0U6dDR2542UWEC1VwSMcBYni4HDHeOHcJ3WhN318ZB9IPZ9odaS1tIS0/z1P0dn4ivB+X1gZPN5SaYdobJ0e0tOrh95SCatRURvLnmBkY9UYcxyBlOs9lGqDdjWUlfFq7Fb4qpYfnMWp9m+0dn2NZszVdYDxNeRW7DjgPW2areHed08eAE+1+07W0t1eq0lXWDmN63TOfPcZXHy4SYnXaSYXPov0Nq0YLFzdcQQbSoQKp5rWgzug8Mkkk4544SbYHiR8TyOB4mc1T2ma687mj0Cu3LPWWXhc8MturWq8e9mAm4vQba+vH/qGrFFJ50VYbhwOCiYr8feNmCOUiY33khk6X9N03Hp0772QRbcp7Kp9ZUYe8xGQWHADOMnlP9Ddj/o+lUEYss+lsHepYDdU+G6u6PXM97I9m+h0yjdQ3OOT3nrMEeCYCL8F4SVurB5jj4jgQfEMOIkTMa1CfdnV88D/wSNsU7jMODOSw8i+Fr+ShfkZ7sd14EF15ZUdsDvyo4Nw4ZXB4+6ecz9YtgDKQy8eI5BuWD4EceB48Zas6lS0bhGae4UaipxwQ4of9lsCs/Bwo/EZcxKbtLSB0ZT9YEengfWWHo7tI36dHb3+K2eViHdfh6jPoZGWN+JNOnRJRETFoREQEREBERAREQERMOs1a1VtY53URSzHwVRkn5CBz3aGKdrXoCPp6qdTgYGG7Wms8znq6zmSiGcl0+33u2ydQ+R1pasqeO6rYVEz90hR6qZ1al8gGddqzXwy563i/ihtoZv6dcDzmhQMmSFZmbRtKZisvzy5TFbZ3fOfAZSVoexMWt0FVy7l1aWr9mxVcePJhNiqomZDp/OVS1661RQqKFUclUBVHoBwnpbyP9osqI85oavaFdf6xgp+zzY+ijjJ0JYX5HCYNQM+sq+q6UOcild3774JHnu+6PUkzU6T+1jQaUsqMdTYCRuUkbgOeT3Hsj0XePlLQrKzFphbThm3gSlmP1iYyQO5wQVsXyYHyweMgOjG3dfqFL6rRLpqyewxdkYhiAo6lwWPMDJ3RzPlJ3rJMI2xajWNWPpwAo/n0BNXrYvFqfU7yffHIZujep6rVPXnsXr1tZyCC6AB90jgcpunh9gzIbccRz8ZDavZ4Qrdp+xZW3WitTiq0j313OVbspZd5cZ3u0D3aa3Gld6nbocTHpr1dFdeKsAynxDDI/IzJOVsREQEREBERAREQEovtX2z1emWlfetJZv7KoqfH61jVJ6M0vU4x7SNo9dq7QDlailAwc8a0Ftpx3HevRT/ZCdPC058sQ5OMyfLwzP8A193PxWRlh7wwQfMcQfmJ2PY+sFtSuOTKrD0YBpydU4N8P85fuhLMlQqf3kx4+5Yi318/u2Y9VM6eJjV2HB23RcdLzm8hkfpjN1TwnLLteQ0z0Jk4/wCYmukqm0ttajeNZcocsHFY3Oyp48fe7RwBx5E+EzlderdbXWu9Y6oDxG8QvZ7sA8fP4yF1nTKocK1a0+PuL8yN4/BZzLa/Sc12Mi1ZcHG9YxO8TxBCrxOQQfe7590uwtqasdreorP2/wDy4IPgv6xhg+BBm0YLa3PSGE5671HVZdtdOHXIsuSgfYryH/LNh/KVH/xmHsFWnpex25FgSxPj1SZY+pMs2xfZFpgc6i17j9hPoqz45b32+ay+bK2RRpk3NPVXUp5hFA3vNm95z+0TJ5Kx7qTmn6Oa6boLrtVx1dnU1/0fBm/ukIVfxHPA8JdOjfQvR6Q79VQNo/nrO3byxwYjCfgAkuwwcTylvax85ERtFrTp421bgVjva0f4K7LD/wBImgXnvbGpHW1gn3a7rCPNmrqT/UkLZtFrH6qlTY/gvJR9p25KvmfhmWtHZOHskNXtNK1yxAwOOeQnjZ2ydRrMNxooP1yPpHH9Wh5D7zfAGSuwehaqRdqSLrearj6Ko/dU+8wP1m+AEtQEztl10q6Ip6sGz9ClNa1pndQYG8Sx+JPEzYiJztCIiAiIgIiICIiB8M4HtC/rR1vPrWvtz4izU3FD/disfCd8M/PWyiG0WlI/oFHxWy1D+YM9H4dH+5P0eT8WmYxR9f8AyUdYnBx90/wM6btmjqdbUw4LfQo7/f0xA9B9HaP3T4Tm+pGM+h/hOrdNqwdLTeP5iyqwnj+rsHUv68LM/Cacd4b1lHw2eaktnTNx9Zv1mRGjs4DykpU043onLOSABxJPIAcST5Yld23fWybzL9NZusvcaqR7gfxyuW3T3uTwxxz9KtsqjLp142ON+0dyUKR7/nY2EA713zyErOv2juklsvY3a3c8Wz9Zj9VfPywAeUprc6haZiI3La0G3F0r9YUQ7+FyFUXEgcAlnPgBnBOMcSRzlq0u06rhv1MGB5jkynwdTxB/I92ZQdnbFfUWFifutZjsoOe5Wv57vMnix5S66HR10oErGB3k8WY+LN3n8h3YnbGKKU1M+L+I/f338u2WcmTdY1X+Z/f32k6n4ibivI+k989XavHAc/4f95EU2i14e9RqOJA5/wAP+8xVNxE1Q8zUHjxOB3nwHeYiulpuj9RsK3WaqwizqtPUtVTFeNjuAbWRM8FH0wyxzywB3izbP2bVQm5UoVeZ7yx8WY8WbzM1+i4P6GlhGDqGfUHnyvY2IDnwRkX8Mk61yQJxZbzNtPSxV5aw3qVwo9J7iJk1IiICIiAiIgIiICIiB8M/PewqTXXfpG9/R3Wrg8zSz4DAeAsB/wDsL4z9C4nG/ax0Yt0uqG09KOycDUDd3lVsbm8699Tp2W8xnPayOrhcvy8m3JxmH52Kaqxra51Ho4RrdlLWebVPp3xwIZVNWc9xxhvjOVLtvTXDJY0N3pYHev8ABcis2P21H7R5yf6E9M6dE1iW2o1Ng3wat6xktUY91VzhlAB8Cq8smejxkVy03XvDzOAi+G81vHSfPyWDozrC9Cs2Mhe34Bl7D8T3bwMy6/pNuqRSQAOLXHkijmUB5nzPwB4Ska/bga65qcml7GtQWcN3rMO+a1OPfLY48sTxTo79Rhm9zPB7OxUD9xQO0f2QxnBXHa3s9O+alff99WrX0gJD2ICLLm3mstH6utcitFVvfYDLFm7O9Y3vSa2FsBz27yyq3a3Sc3XZ5MxPFFP2jxx7oxxGzotnVVHeUb9nda6jCnxrrOQD95snw3ZuC05yeJPEnmSTzJJ5metw/DVrH7v+ng8XxlrT6/j+/wAJmmwABVAVRwCrwCjyH+fM982qrZBLqcT3+lE8O7/nOazw9XNXirJq3aPcvz/2/wB5gFsj0eZK7GZ+rrU2WkZCA4wPtWNyrTjzPPuDHhMcnLSroxc+S3v6N9bZ515ZqmrT37itC+RvPVluH2ULv+AyxbE6OhQTaRYzcG4YQD7KKeOM8STxJHdwA9r0dSu1bQxKpvFEPHddhuZ3u/Clx49o8Z53+opMT/D1Y4XJE1328/ZuFQMKvBVAVR5AYE2dJX3/ACmGmrePl3zeAnnvVfYiICIiAiIgIiICIiAiIgJ8ZQRgjIPMHvn2IFA257GNBcWeoNpnOTiogV5P9WQQB5Lic6297PdRowWfS331jibKdQrqABnLIunFijgeOMDxn6Enwib1z3r5ue/D47ddPzFoNvon6uqpQDz7Vrg/tWlgD6KJN1bW6w7xYsfEkk/MzoXtX6HaezRX6lKVGopXresQBHZEIa0MR73YDe9nHdOT6rYDVJXZXejb9dblWBrZS6KxAIyrAE+U7sXEVt5alwZeEtHadrHVrJtJqpX+jWzNdqwx0+na1F4GwMiIT9lXZgGPjjl34ls0XQHaLHDVV1+b3DHyrVjN44qkd5ck8DkntViW6e21ABAJ4twVQCzOfBEUFmPoDLDofZpZ/P3/AIaFCev0jlj8QFMtGyujFOnz1SKhPvNxZ2/asYlm+JmWT4hWI8EbaY/hdpnd519O/wDj8qhszozfbg2Z09fh2Tewz4cVqB/E3Hkply2TsSulN2tAi5yeZZ2xgs7HizHHvEkyRr04Hn6zLPMyZbZJ3aXsYsFMMapD4BPj1gjBnqJm2eUQAYE9REBERAREQEREBERAREQEREBERAREQMWq062IyOAVdSrA8QVYYII9DOX9GvYvhwdfaLq6zu1UpkK6J2Ua5uBOQB2Bw8SeU6rEmJmEaY9Pp1RQiKFVQAqqAFUDkABwAmSIkJIiICIiAiIgIiICIiAiIgIiICIiAiIgIiICInzMD7E8lxPJvHjAyRMB1a+M8HaC+MDaiaR2onjPB2wnjJ1IkIkadtJPn8uV+IjUiTiRn8uJ5QNtp5RqTaTiRw2wk9DaqRqRvxNMbRWexrVjQ2YmEakT0LhIGSJ5DifcwPsREBERAREQEREDyRMTIZniBpPS017NO0lZ8xJ2IGzSPNW3QWS0bs+bgk8yNKbZsy3xM1LNjXHvMvvVjwnzqh4CTzo05y+wLz9dhMX/AIc1H9I3yE6V1I8BHUjwEn5knK5ynR+/7bGbFexbfEy/dSPAR1I8I+ZJyqVXsmzzmzXs1/OW3qh4CferHhI506VuvQPNhNG0nNwT7uyOY0ik0zTOlBm9ifcSNpay1GZQkyRIHwCfYiAiIgIiICIiAiIgIiICIiAiIgIiICIiAiIgIiICIiAiIgIiICIiB//Z"/>
          <p:cNvSpPr>
            <a:spLocks noChangeAspect="1" noChangeArrowheads="1"/>
          </p:cNvSpPr>
          <p:nvPr/>
        </p:nvSpPr>
        <p:spPr bwMode="auto">
          <a:xfrm>
            <a:off x="63500" y="-657225"/>
            <a:ext cx="1333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aphicFrame>
        <p:nvGraphicFramePr>
          <p:cNvPr id="21" name="20 Diagrama"/>
          <p:cNvGraphicFramePr/>
          <p:nvPr/>
        </p:nvGraphicFramePr>
        <p:xfrm>
          <a:off x="323528" y="1124744"/>
          <a:ext cx="792088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22 Rectángulo redondeado"/>
          <p:cNvSpPr/>
          <p:nvPr/>
        </p:nvSpPr>
        <p:spPr bwMode="auto">
          <a:xfrm>
            <a:off x="2051720" y="2276872"/>
            <a:ext cx="6192688" cy="6480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CL" sz="1400" b="0" dirty="0" smtClean="0">
                <a:solidFill>
                  <a:schemeClr val="tx1"/>
                </a:solidFill>
              </a:rPr>
              <a:t>mesa de ayuda que atiende en forma telefónica (600 5508400) o por e-mail </a:t>
            </a:r>
            <a:r>
              <a:rPr lang="es-CL" sz="1400" b="0" dirty="0" smtClean="0">
                <a:solidFill>
                  <a:schemeClr val="tx1"/>
                </a:solidFill>
                <a:hlinkClick r:id="rId7"/>
              </a:rPr>
              <a:t>soportefel@quadrem.com</a:t>
            </a:r>
            <a:endParaRPr lang="es-CL" sz="1400" b="0" dirty="0" smtClean="0">
              <a:solidFill>
                <a:schemeClr val="tx1"/>
              </a:solidFill>
            </a:endParaRPr>
          </a:p>
          <a:p>
            <a:pPr algn="l"/>
            <a:endParaRPr kumimoji="0" lang="es-C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25 Rectángulo redondeado"/>
          <p:cNvSpPr/>
          <p:nvPr/>
        </p:nvSpPr>
        <p:spPr bwMode="auto">
          <a:xfrm>
            <a:off x="2483768" y="4077072"/>
            <a:ext cx="5904656" cy="15841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Le Recordamos que e</a:t>
            </a:r>
            <a:r>
              <a:rPr kumimoji="0" lang="es-CL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 envío del documento</a:t>
            </a:r>
            <a:r>
              <a:rPr kumimoji="0" lang="es-CL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al SII y la visualización del mismo, no significa que Codelco lo haya </a:t>
            </a:r>
            <a:r>
              <a:rPr kumimoji="0" lang="es-CL" sz="1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recepcionado</a:t>
            </a:r>
            <a:r>
              <a:rPr kumimoji="0" lang="es-CL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para ello, debe contar con la notificación de recepción (Documento electrónico)</a:t>
            </a:r>
            <a:endParaRPr kumimoji="0" lang="es-C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4820" name="Picture 4" descr="http://www.pdelapazwilde.com.ar/images/exclamacio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3501008"/>
            <a:ext cx="156399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3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 bwMode="auto">
          <a:xfrm>
            <a:off x="323528" y="1628800"/>
            <a:ext cx="7992888" cy="158417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2800" b="0" dirty="0" smtClean="0">
                <a:solidFill>
                  <a:schemeClr val="tx1"/>
                </a:solidFill>
              </a:rPr>
              <a:t>Todos estos mecanismos apoyan la Gestión Comercial de Compra de Codelco.</a:t>
            </a:r>
          </a:p>
          <a:p>
            <a:pPr algn="l"/>
            <a:endParaRPr kumimoji="0" lang="es-C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0" name="Picture 2" descr="http://t1.gstatic.com/images?q=tbn:ANd9GcRKNr0L8mucaHZwWkk1pdwyffuU3LniqsyCijqRuJYnL_Q_uWRPDNFMfQVj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01008"/>
            <a:ext cx="2190750" cy="208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Aviso de Pago vía correo electrónico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 bwMode="auto">
          <a:xfrm>
            <a:off x="611560" y="1196752"/>
            <a:ext cx="396044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Cada vez que se genera la propuesta de pago, el sistema</a:t>
            </a:r>
            <a:r>
              <a:rPr kumimoji="0" lang="es-CL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envía un </a:t>
            </a:r>
            <a:r>
              <a:rPr kumimoji="0" lang="es-CL" sz="1600" b="1" i="0" u="sng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e-mail</a:t>
            </a:r>
            <a:r>
              <a:rPr kumimoji="0" lang="es-CL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a la empresa informando lo siguiente:</a:t>
            </a:r>
            <a:endParaRPr kumimoji="0" lang="es-C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4 Llamada de flecha hacia abajo"/>
          <p:cNvSpPr/>
          <p:nvPr/>
        </p:nvSpPr>
        <p:spPr bwMode="auto">
          <a:xfrm>
            <a:off x="611560" y="2996952"/>
            <a:ext cx="3960000" cy="72008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Fecha de pago</a:t>
            </a:r>
          </a:p>
        </p:txBody>
      </p:sp>
      <p:sp>
        <p:nvSpPr>
          <p:cNvPr id="6" name="5 Llamada de flecha hacia abajo"/>
          <p:cNvSpPr/>
          <p:nvPr/>
        </p:nvSpPr>
        <p:spPr bwMode="auto">
          <a:xfrm>
            <a:off x="611560" y="3789040"/>
            <a:ext cx="3960000" cy="72008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Monto</a:t>
            </a:r>
          </a:p>
        </p:txBody>
      </p:sp>
      <p:sp>
        <p:nvSpPr>
          <p:cNvPr id="7" name="6 Rectángulo"/>
          <p:cNvSpPr/>
          <p:nvPr/>
        </p:nvSpPr>
        <p:spPr bwMode="auto">
          <a:xfrm>
            <a:off x="611560" y="4509120"/>
            <a:ext cx="3960000" cy="4320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Vía de Pago</a:t>
            </a:r>
          </a:p>
        </p:txBody>
      </p:sp>
      <p:sp>
        <p:nvSpPr>
          <p:cNvPr id="8" name="7 Llamada de flecha hacia abajo"/>
          <p:cNvSpPr/>
          <p:nvPr/>
        </p:nvSpPr>
        <p:spPr bwMode="auto">
          <a:xfrm>
            <a:off x="611560" y="2276872"/>
            <a:ext cx="3960440" cy="720080"/>
          </a:xfrm>
          <a:prstGeom prst="down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1600" dirty="0" smtClean="0">
                <a:solidFill>
                  <a:schemeClr val="bg1"/>
                </a:solidFill>
                <a:latin typeface="Arial" pitchFamily="34" charset="0"/>
              </a:rPr>
              <a:t>Documentos que se pagan</a:t>
            </a:r>
            <a:endParaRPr kumimoji="0" lang="es-CL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AutoShape 2" descr="data:image/jpeg;base64,/9j/4AAQSkZJRgABAQAAAQABAAD/2wCEAAkGBhISERUUEhQVFBQVGBUWFRQUFxUVFhQUFBYXFBUXFhQXHCYfGBkjGhcYHy8hIycpLCwsFSAyNTArNSYrLCkBCQoKDgwOGg8PGiwkHyQtLC8sLC4sKSksKSwsKSwpKSwsKSksKSwuLCopKSwsLCwsKSwsKSwsLCksLCwpKSwpKf/AABEIAOMA3gMBIgACEQEDEQH/xAAcAAEAAgMBAQEAAAAAAAAAAAAABQYDBAcCAQj/xABHEAACAgEBBAcEBgULAgcAAAABAgADEQQFEiExBhMiQVFhcQcygZEjQlJigqEUM3KSsRVDU2Nzk6LBw9HwsuEWJCVEg5TC/8QAGQEBAAMBAQAAAAAAAAAAAAAAAAECAwQF/8QALhEBAAICAAQEBgIBBQAAAAAAAAECAxEEEiExIkFRYQUTcZGx8KHh0RQjMoHB/9oADAMBAAIRAxEAPwDuMREBERAREQEREBERAREQEREBERAREQEREBERAREQEREBERAREQEREBET4TA+xML6tBzZR8RMD7YpH1x8if4CTobsSO/l+nxY+ldp/gs+Hb9P9Z/cXn/8RqUbSU1rdUc7qAMR7xJwq9+CcE58gPXGRI3U9IUPBFv82/R78qPug18W/Ic+PI/Ktu1KoCU6nA8NPf38SSSuSSeOe+TyybhIFrxx+jfyG8h+BO8D8ces9afXqx3TlXHEo3BseI7mXzGR8Zz/AGt0i222o3tNpHSheC12V1k2j7VhLhkz3AEY78ngJ6rbr3VD9J2fqksB91Ajbp+1XarggfI+XjaaSja2RK1pNvahTutpNVYvc+7QjjwDg2gE+agcuQm2Nu3H/wBjqfUtpB+R1GZWaynaaiRlW1LTz0ty8+bab/K4zM216Vbdd0rfgdx3QNg8jjPEHB5eBkRWZ7Im0RG5bsT4GB5T7IWIiICIiAiIgIiICIiAiIgJg1umFlboTjfUrkd2RjI8xz+EzxAjtl6s2VI7cGIw4GezYvZsX4OGHwm3mRezTuXaio9zi5f2Lwf9VLfyknLSh6Bn3M8z7IHqQe2OmWm05Kkmywc668EqfvMSFX0Jz5SB6d9MGRjpqG3WwOusBwUBGQiHuYjiT3AjHE5Fd6L9F7NWeyerpU4azGcnvVB3nxJ4DzPCa1xxrmsrNuuoWC72jWn3KUUffZmPyAE8V+0a7PFKD5BmB/if4Sy6DoZo6h+qFh+1b9IT8G4D4ATeTQ6ZhurXSQOYCoceoAjmp5Qat6oXZ/T2l+FqtUfte+n7w4j4jHnLLXYGAZSCCMgg5BB5EHvEq22tj7N7W9ZVp3GeKOqYP3q87p+XykNp9Zfsy0K/bofj2fdccy9efdsHMr3+fAiOWLdjcx3dDlG9oXRH9Lu0pV0qcmykuyGwHKm1FIDKfqPjj9Y+Mumn1K2IroQysAykd4PIzQ6R6JrdNYK/1q4sq/tqWFtXw3lA9CZWtppO47lqxeNW7KZoeg209Jx0+opfjxXNlQI/ZbrFJ9cest+wtvPYeq1FZp1CjJQ+668t+tgSGHjgnE3dj7Xq1NKW1MGVgDw5qSA26w5ggEcDxjamzxamAd117VdmMmtxyYeI7iO8Ejvm05pydMv384/zDCMEYvFi6e3lP37S3okX0d2x+k0B2AWxS1dyDjuXVsUsX0yMjxBB75KTnmNTqXTE7jZERISREQEREBERAREQERECD2qer1ens7rBbpz6levr/Opx+PzkmrSu9KNc91VnUAEaci42HjvXaVhcKqvE5TDNyGSoySd2a02pVgGU5VgGU+KsAVPyIl/JVtTFrtYtVT2N7taM7fsopY/kJkBkB7QLCNm6rH9GR8Cyg/kTERudE9nJdMbNTcoJ+l1FgyeeHtbtH0XJ+Czumm09WnpCrhKql+SqMkk9/eSZxjoEQdpaYH7Vp+K0Wkfn/CdK9o2qKbOuwcb/AFdfwstRGH7pab5o3aKs6dplQekXS2zVuSWZaPqVZIG73NYB7zHng5AzgeJ3NJ0H1wQWpWEYdpVFgruHeMYHZbyLDzkP0SpFuu0yN7ps3iPHq0e0D5oJ3DMnJbk1EFY5usuIarUtY7tYMWMcPld074ARt5e5uzx88zp+k0ia3Z1SvzepMNzKWKuAw8wQfzHfKl7TNnivUV2qMC5SG87KscfUowH4JYvZrq9/Rbv9HZanwJFo/KwD4St53WLQmvfTS9n21GV7NJZwKlmUfZZW3blHlnDD9oy7zmuvu6rbileG9bTn/wCeoVt/1ZnSczPJHXfqtX0U3Q6VatRfQp6u2tjbSygAnTahjYFKgAWVpd1qbpzujdwVJzLfoNV1iAkYbkwHEBhwOD4d48iJSNZUuq1y3AsvUI4JViu+l+FrpfHEg9W9pHdw+3JjYOqFd7VHgLhvp/aIMOPiuD+AyOXddm+umTYiGvaOtr+rYNPqQO7edWps+JNIMskgKkP8que79ErB9eufH+cn5OWOsfSPwrincT9Z/JERMmpERAREQEREBERASH6QXk9XSpKm4tvspIZaa1L2bpHInspnmOtyOUmJVemGtNGo0lmMqxvoPHGHtrFlZ+JoI/FLV6yieyQqKoFVVCqoAVVGFCjkoHcMcJGdGiUqNPE/oz2afx7FRzQTj+oaqYLb9S36t9Ovhv1XP8yLVH5Sq7W6K65tQ+oQ0u77mepseizeVdzK76heIA4Fx7vOa8vqpt02q6aHS3SG/QamtRlmps3QO9gpZR+8BKFoem2q07irUqxY8k1ANdpA/o7R2bP8frLfoOltNuAG6tvsWYU58A3un4HPlK611Wcl6GbQ3Nbpbfq9YoJ+7apr/wBSdX9oi9Zs+0AHsGqw+ldqM3+HM5TtzZp02oto90I30ZHDFbduoj0BA9VM6xsXaSa3SKzYIsU13KO58bti+XiPIiaXt1iytY6TDmewtQtGpotzjcsUk+CtlH/ws07R+kN4/wAJw7aWz309r0Wc04Z7nQ+648mH55HdLj0d9oSJUtepD7yAAWKu+HUcBvAcQ2MDOCDz4Rkjm6wivTokPaY+9TRvc+uOPHHVWA/5flMHsu1YQ6isngersHlwZGP5LK/0g282vvRakbdG8tSHG+zHtMxAOAcKOGeAHnISm/eO6m8WOV3F3i5zzUovHu4gju4y0V8HLKJnrtY6tX+l7ZR091r1ZT41adQd70Irz+IeM6J0n2mKaDk4LZGRzCAZsIHju8B5sJXehfRttPm67s2uN1UyPokJBOTy3jgZ8AAPGaOzdp27S1+W3BpactgA9sBz1AYk/XZQ5AxwqxxEpbxT07QtHRYNlbPNdI3wBY5NlgH1XcABM+CIEr/BnvmhtclXodRlqna0DxFaEMvxDEfGWS9ZEXVZtP3UC/isbeP+FV/eiqJSuy7ls1d1inK9Vp0B8ch7c/u2LJuVnoTYu7agzkPvDPfWyhayPIBCPhLNK5v+evTUfaNIw9ab9dz953H8ERExbEREBERAREQEREBK37QtIX2fcyjL07uoTlne07C7AzyyFK+jGWSeLawwIYAgggg8QQeBBHpECl7P1AdFZTkEAg+IPEH4giSFbSs9E1NdZoYktpns05JxkiliqEgeNfVt+KTxfunXPqxhm1AWxSjqroeaOAyn1U8JBazoVWf1Dmr7jZtq9MMd9fg2PKTaGZ6xmYruY9J+j2pRQ71s3VjG/WTahrznHAbyYJzhlA4nBkR0U6dDR2542UWEC1VwSMcBYni4HDHeOHcJ3WhN318ZB9IPZ9odaS1tIS0/z1P0dn4ivB+X1gZPN5SaYdobJ0e0tOrh95SCatRURvLnmBkY9UYcxyBlOs9lGqDdjWUlfFq7Fb4qpYfnMWp9m+0dn2NZszVdYDxNeRW7DjgPW2areHed08eAE+1+07W0t1eq0lXWDmN63TOfPcZXHy4SYnXaSYXPov0Nq0YLFzdcQQbSoQKp5rWgzug8Mkkk4544SbYHiR8TyOB4mc1T2ma687mj0Cu3LPWWXhc8MturWq8e9mAm4vQba+vH/qGrFFJ50VYbhwOCiYr8feNmCOUiY33khk6X9N03Hp0772QRbcp7Kp9ZUYe8xGQWHADOMnlP9Ddj/o+lUEYss+lsHepYDdU+G6u6PXM97I9m+h0yjdQ3OOT3nrMEeCYCL8F4SVurB5jj4jgQfEMOIkTMa1CfdnV88D/wSNsU7jMODOSw8i+Fr+ShfkZ7sd14EF15ZUdsDvyo4Nw4ZXB4+6ecz9YtgDKQy8eI5BuWD4EceB48Zas6lS0bhGae4UaipxwQ4of9lsCs/Bwo/EZcxKbtLSB0ZT9YEengfWWHo7tI36dHb3+K2eViHdfh6jPoZGWN+JNOnRJRETFoREQEREBERAREQERMOs1a1VtY53URSzHwVRkn5CBz3aGKdrXoCPp6qdTgYGG7Wms8znq6zmSiGcl0+33u2ydQ+R1pasqeO6rYVEz90hR6qZ1al8gGddqzXwy563i/ihtoZv6dcDzmhQMmSFZmbRtKZisvzy5TFbZ3fOfAZSVoexMWt0FVy7l1aWr9mxVcePJhNiqomZDp/OVS1661RQqKFUclUBVHoBwnpbyP9osqI85oavaFdf6xgp+zzY+ijjJ0JYX5HCYNQM+sq+q6UOcild3774JHnu+6PUkzU6T+1jQaUsqMdTYCRuUkbgOeT3Hsj0XePlLQrKzFphbThm3gSlmP1iYyQO5wQVsXyYHyweMgOjG3dfqFL6rRLpqyewxdkYhiAo6lwWPMDJ3RzPlJ3rJMI2xajWNWPpwAo/n0BNXrYvFqfU7yffHIZujep6rVPXnsXr1tZyCC6AB90jgcpunh9gzIbccRz8ZDavZ4Qrdp+xZW3WitTiq0j313OVbspZd5cZ3u0D3aa3Gld6nbocTHpr1dFdeKsAynxDDI/IzJOVsREQEREBERAREQEovtX2z1emWlfetJZv7KoqfH61jVJ6M0vU4x7SNo9dq7QDlailAwc8a0Ftpx3HevRT/ZCdPC058sQ5OMyfLwzP8A193PxWRlh7wwQfMcQfmJ2PY+sFtSuOTKrD0YBpydU4N8P85fuhLMlQqf3kx4+5Yi318/u2Y9VM6eJjV2HB23RcdLzm8hkfpjN1TwnLLteQ0z0Jk4/wCYmukqm0ttajeNZcocsHFY3Oyp48fe7RwBx5E+EzlderdbXWu9Y6oDxG8QvZ7sA8fP4yF1nTKocK1a0+PuL8yN4/BZzLa/Sc12Mi1ZcHG9YxO8TxBCrxOQQfe7590uwtqasdreorP2/wDy4IPgv6xhg+BBm0YLa3PSGE5671HVZdtdOHXIsuSgfYryH/LNh/KVH/xmHsFWnpex25FgSxPj1SZY+pMs2xfZFpgc6i17j9hPoqz45b32+ay+bK2RRpk3NPVXUp5hFA3vNm95z+0TJ5Kx7qTmn6Oa6boLrtVx1dnU1/0fBm/ukIVfxHPA8JdOjfQvR6Q79VQNo/nrO3byxwYjCfgAkuwwcTylvax85ERtFrTp421bgVjva0f4K7LD/wBImgXnvbGpHW1gn3a7rCPNmrqT/UkLZtFrH6qlTY/gvJR9p25KvmfhmWtHZOHskNXtNK1yxAwOOeQnjZ2ydRrMNxooP1yPpHH9Wh5D7zfAGSuwehaqRdqSLrearj6Ko/dU+8wP1m+AEtQEztl10q6Ip6sGz9ClNa1pndQYG8Sx+JPEzYiJztCIiAiIgIiICIiB8M4HtC/rR1vPrWvtz4izU3FD/disfCd8M/PWyiG0WlI/oFHxWy1D+YM9H4dH+5P0eT8WmYxR9f8AyUdYnBx90/wM6btmjqdbUw4LfQo7/f0xA9B9HaP3T4Tm+pGM+h/hOrdNqwdLTeP5iyqwnj+rsHUv68LM/Cacd4b1lHw2eaktnTNx9Zv1mRGjs4DykpU043onLOSABxJPIAcST5Yld23fWybzL9NZusvcaqR7gfxyuW3T3uTwxxz9KtsqjLp142ON+0dyUKR7/nY2EA713zyErOv2juklsvY3a3c8Wz9Zj9VfPywAeUprc6haZiI3La0G3F0r9YUQ7+FyFUXEgcAlnPgBnBOMcSRzlq0u06rhv1MGB5jkynwdTxB/I92ZQdnbFfUWFifutZjsoOe5Wv57vMnix5S66HR10oErGB3k8WY+LN3n8h3YnbGKKU1M+L+I/f338u2WcmTdY1X+Z/f32k6n4ibivI+k989XavHAc/4f95EU2i14e9RqOJA5/wAP+8xVNxE1Q8zUHjxOB3nwHeYiulpuj9RsK3WaqwizqtPUtVTFeNjuAbWRM8FH0wyxzywB3izbP2bVQm5UoVeZ7yx8WY8WbzM1+i4P6GlhGDqGfUHnyvY2IDnwRkX8Mk61yQJxZbzNtPSxV5aw3qVwo9J7iJk1IiICIiAiIgIiICIiB8M/PewqTXXfpG9/R3Wrg8zSz4DAeAsB/wDsL4z9C4nG/ax0Yt0uqG09KOycDUDd3lVsbm8699Tp2W8xnPayOrhcvy8m3JxmH52Kaqxra51Ho4RrdlLWebVPp3xwIZVNWc9xxhvjOVLtvTXDJY0N3pYHev8ABcis2P21H7R5yf6E9M6dE1iW2o1Ng3wat6xktUY91VzhlAB8Cq8smejxkVy03XvDzOAi+G81vHSfPyWDozrC9Cs2Mhe34Bl7D8T3bwMy6/pNuqRSQAOLXHkijmUB5nzPwB4Ska/bga65qcml7GtQWcN3rMO+a1OPfLY48sTxTo79Rhm9zPB7OxUD9xQO0f2QxnBXHa3s9O+alff99WrX0gJD2ICLLm3mstH6utcitFVvfYDLFm7O9Y3vSa2FsBz27yyq3a3Sc3XZ5MxPFFP2jxx7oxxGzotnVVHeUb9nda6jCnxrrOQD95snw3ZuC05yeJPEnmSTzJJ5metw/DVrH7v+ng8XxlrT6/j+/wAJmmwABVAVRwCrwCjyH+fM982qrZBLqcT3+lE8O7/nOazw9XNXirJq3aPcvz/2/wB5gFsj0eZK7GZ+rrU2WkZCA4wPtWNyrTjzPPuDHhMcnLSroxc+S3v6N9bZ515ZqmrT37itC+RvPVluH2ULv+AyxbE6OhQTaRYzcG4YQD7KKeOM8STxJHdwA9r0dSu1bQxKpvFEPHddhuZ3u/Clx49o8Z53+opMT/D1Y4XJE1328/ZuFQMKvBVAVR5AYE2dJX3/ACmGmrePl3zeAnnvVfYiICIiAiIgIiICIiAiIgJ8ZQRgjIPMHvn2IFA257GNBcWeoNpnOTiogV5P9WQQB5Lic6297PdRowWfS331jibKdQrqABnLIunFijgeOMDxn6Enwib1z3r5ue/D47ddPzFoNvon6uqpQDz7Vrg/tWlgD6KJN1bW6w7xYsfEkk/MzoXtX6HaezRX6lKVGopXresQBHZEIa0MR73YDe9nHdOT6rYDVJXZXejb9dblWBrZS6KxAIyrAE+U7sXEVt5alwZeEtHadrHVrJtJqpX+jWzNdqwx0+na1F4GwMiIT9lXZgGPjjl34ls0XQHaLHDVV1+b3DHyrVjN44qkd5ck8DkntViW6e21ABAJ4twVQCzOfBEUFmPoDLDofZpZ/P3/AIaFCev0jlj8QFMtGyujFOnz1SKhPvNxZ2/asYlm+JmWT4hWI8EbaY/hdpnd519O/wDj8qhszozfbg2Z09fh2Tewz4cVqB/E3Hkply2TsSulN2tAi5yeZZ2xgs7HizHHvEkyRr04Hn6zLPMyZbZJ3aXsYsFMMapD4BPj1gjBnqJm2eUQAYE9REBERAREQEREBERAREQEREBERAREQMWq062IyOAVdSrA8QVYYII9DOX9GvYvhwdfaLq6zu1UpkK6J2Ua5uBOQB2Bw8SeU6rEmJmEaY9Pp1RQiKFVQAqqAFUDkABwAmSIkJIiICIiAiIgIiICIiAiIgIiICIiAiIgIiICInzMD7E8lxPJvHjAyRMB1a+M8HaC+MDaiaR2onjPB2wnjJ1IkIkadtJPn8uV+IjUiTiRn8uJ5QNtp5RqTaTiRw2wk9DaqRqRvxNMbRWexrVjQ2YmEakT0LhIGSJ5DifcwPsREBERAREQEREDyRMTIZniBpPS017NO0lZ8xJ2IGzSPNW3QWS0bs+bgk8yNKbZsy3xM1LNjXHvMvvVjwnzqh4CTzo05y+wLz9dhMX/AIc1H9I3yE6V1I8BHUjwEn5knK5ynR+/7bGbFexbfEy/dSPAR1I8I+ZJyqVXsmzzmzXs1/OW3qh4CferHhI506VuvQPNhNG0nNwT7uyOY0ik0zTOlBm9ifcSNpay1GZQkyRIHwCfYiAiIgIiICIiAiIgIiICIiAiIgIiICIiAiIgIiICIiAiIgIiICIiB//Z"/>
          <p:cNvSpPr>
            <a:spLocks noChangeAspect="1" noChangeArrowheads="1"/>
          </p:cNvSpPr>
          <p:nvPr/>
        </p:nvSpPr>
        <p:spPr bwMode="auto">
          <a:xfrm>
            <a:off x="63500" y="-657225"/>
            <a:ext cx="1333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25" name="24 Grupo"/>
          <p:cNvGrpSpPr/>
          <p:nvPr/>
        </p:nvGrpSpPr>
        <p:grpSpPr>
          <a:xfrm>
            <a:off x="5076056" y="1268760"/>
            <a:ext cx="3024336" cy="2880320"/>
            <a:chOff x="5076056" y="1268760"/>
            <a:chExt cx="3024336" cy="2880320"/>
          </a:xfrm>
        </p:grpSpPr>
        <p:sp>
          <p:nvSpPr>
            <p:cNvPr id="22" name="21 Rectángulo"/>
            <p:cNvSpPr/>
            <p:nvPr/>
          </p:nvSpPr>
          <p:spPr bwMode="auto">
            <a:xfrm>
              <a:off x="5076056" y="2060848"/>
              <a:ext cx="3024336" cy="2088232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L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Para que</a:t>
              </a:r>
              <a:r>
                <a:rPr kumimoji="0" lang="es-CL" sz="1800" b="1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 pueda contar con esta información es importante mantener actualizado su información en nuestros registros</a:t>
              </a:r>
              <a:endParaRPr kumimoji="0" lang="es-CL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23 Elipse"/>
            <p:cNvSpPr/>
            <p:nvPr/>
          </p:nvSpPr>
          <p:spPr bwMode="auto">
            <a:xfrm>
              <a:off x="6300192" y="1268760"/>
              <a:ext cx="648072" cy="648000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L" sz="2000" dirty="0" smtClean="0">
                  <a:latin typeface="Arial" pitchFamily="34" charset="0"/>
                </a:rPr>
                <a:t>¡</a:t>
              </a:r>
              <a:endPara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11 Elipse">
            <a:hlinkClick r:id="rId2" action="ppaction://hlinksldjump"/>
          </p:cNvPr>
          <p:cNvSpPr/>
          <p:nvPr/>
        </p:nvSpPr>
        <p:spPr bwMode="auto">
          <a:xfrm>
            <a:off x="1979712" y="5301208"/>
            <a:ext cx="1224136" cy="576064"/>
          </a:xfrm>
          <a:prstGeom prst="ellipse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Ver ejemplo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  <p:bldP spid="7" grpId="0" build="p" animBg="1"/>
      <p:bldP spid="8" grpId="0" build="p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Actualización de Información</a:t>
            </a:r>
            <a:endParaRPr lang="es-CL" dirty="0"/>
          </a:p>
        </p:txBody>
      </p:sp>
      <p:sp>
        <p:nvSpPr>
          <p:cNvPr id="3074" name="AutoShape 2" descr="data:image/jpeg;base64,/9j/4AAQSkZJRgABAQAAAQABAAD/2wCEAAkGBhISERUUEhQVFBQVGBUWFRQUFxUVFhQUFBYXFBUXFhQXHCYfGBkjGhcYHy8hIycpLCwsFSAyNTArNSYrLCkBCQoKDgwOGg8PGiwkHyQtLC8sLC4sKSksKSwsKSwpKSwsKSksKSwuLCopKSwsLCwsKSwsKSwsLCksLCwpKSwpKf/AABEIAOMA3gMBIgACEQEDEQH/xAAcAAEAAgMBAQEAAAAAAAAAAAAABQYDBAcCAQj/xABHEAACAgEBBAcEBgULAgcAAAABAgADEQQFEiExBhMiQVFhcQcygZEjQlJigqEUM3KSsRVDU2Nzk6LBw9HwsuEWJCVEg5TC/8QAGQEBAAMBAQAAAAAAAAAAAAAAAAECAwQF/8QALhEBAAICAAQEBgIBBQAAAAAAAAECAxEEEiExIkFRYQUTcZGx8KHh0RQjMoHB/9oADAMBAAIRAxEAPwDuMREBERAREQEREBERAREQEREBERAREQEREBERAREQEREBERAREQEREBET4TA+xML6tBzZR8RMD7YpH1x8if4CTobsSO/l+nxY+ldp/gs+Hb9P9Z/cXn/8RqUbSU1rdUc7qAMR7xJwq9+CcE58gPXGRI3U9IUPBFv82/R78qPug18W/Ic+PI/Ktu1KoCU6nA8NPf38SSSuSSeOe+TyybhIFrxx+jfyG8h+BO8D8ces9afXqx3TlXHEo3BseI7mXzGR8Zz/AGt0i222o3tNpHSheC12V1k2j7VhLhkz3AEY78ngJ6rbr3VD9J2fqksB91Ajbp+1XarggfI+XjaaSja2RK1pNvahTutpNVYvc+7QjjwDg2gE+agcuQm2Nu3H/wBjqfUtpB+R1GZWaynaaiRlW1LTz0ty8+bab/K4zM216Vbdd0rfgdx3QNg8jjPEHB5eBkRWZ7Im0RG5bsT4GB5T7IWIiICIiAiIgIiICIiAiIgJg1umFlboTjfUrkd2RjI8xz+EzxAjtl6s2VI7cGIw4GezYvZsX4OGHwm3mRezTuXaio9zi5f2Lwf9VLfyknLSh6Bn3M8z7IHqQe2OmWm05Kkmywc668EqfvMSFX0Jz5SB6d9MGRjpqG3WwOusBwUBGQiHuYjiT3AjHE5Fd6L9F7NWeyerpU4azGcnvVB3nxJ4DzPCa1xxrmsrNuuoWC72jWn3KUUffZmPyAE8V+0a7PFKD5BmB/if4Sy6DoZo6h+qFh+1b9IT8G4D4ATeTQ6ZhurXSQOYCoceoAjmp5Qat6oXZ/T2l+FqtUfte+n7w4j4jHnLLXYGAZSCCMgg5BB5EHvEq22tj7N7W9ZVp3GeKOqYP3q87p+XykNp9Zfsy0K/bofj2fdccy9efdsHMr3+fAiOWLdjcx3dDlG9oXRH9Lu0pV0qcmykuyGwHKm1FIDKfqPjj9Y+Mumn1K2IroQysAykd4PIzQ6R6JrdNYK/1q4sq/tqWFtXw3lA9CZWtppO47lqxeNW7KZoeg209Jx0+opfjxXNlQI/ZbrFJ9cest+wtvPYeq1FZp1CjJQ+668t+tgSGHjgnE3dj7Xq1NKW1MGVgDw5qSA26w5ggEcDxjamzxamAd117VdmMmtxyYeI7iO8Ejvm05pydMv384/zDCMEYvFi6e3lP37S3okX0d2x+k0B2AWxS1dyDjuXVsUsX0yMjxBB75KTnmNTqXTE7jZERISREQEREBERAREQERECD2qer1ens7rBbpz6levr/Opx+PzkmrSu9KNc91VnUAEaci42HjvXaVhcKqvE5TDNyGSoySd2a02pVgGU5VgGU+KsAVPyIl/JVtTFrtYtVT2N7taM7fsopY/kJkBkB7QLCNm6rH9GR8Cyg/kTERudE9nJdMbNTcoJ+l1FgyeeHtbtH0XJ+Czumm09WnpCrhKql+SqMkk9/eSZxjoEQdpaYH7Vp+K0Wkfn/CdK9o2qKbOuwcb/AFdfwstRGH7pab5o3aKs6dplQekXS2zVuSWZaPqVZIG73NYB7zHng5AzgeJ3NJ0H1wQWpWEYdpVFgruHeMYHZbyLDzkP0SpFuu0yN7ps3iPHq0e0D5oJ3DMnJbk1EFY5usuIarUtY7tYMWMcPld074ARt5e5uzx88zp+k0ia3Z1SvzepMNzKWKuAw8wQfzHfKl7TNnivUV2qMC5SG87KscfUowH4JYvZrq9/Rbv9HZanwJFo/KwD4St53WLQmvfTS9n21GV7NJZwKlmUfZZW3blHlnDD9oy7zmuvu6rbileG9bTn/wCeoVt/1ZnSczPJHXfqtX0U3Q6VatRfQp6u2tjbSygAnTahjYFKgAWVpd1qbpzujdwVJzLfoNV1iAkYbkwHEBhwOD4d48iJSNZUuq1y3AsvUI4JViu+l+FrpfHEg9W9pHdw+3JjYOqFd7VHgLhvp/aIMOPiuD+AyOXddm+umTYiGvaOtr+rYNPqQO7edWps+JNIMskgKkP8que79ErB9eufH+cn5OWOsfSPwrincT9Z/JERMmpERAREQEREBERASH6QXk9XSpKm4tvspIZaa1L2bpHInspnmOtyOUmJVemGtNGo0lmMqxvoPHGHtrFlZ+JoI/FLV6yieyQqKoFVVCqoAVVGFCjkoHcMcJGdGiUqNPE/oz2afx7FRzQTj+oaqYLb9S36t9Ovhv1XP8yLVH5Sq7W6K65tQ+oQ0u77mepseizeVdzK76heIA4Fx7vOa8vqpt02q6aHS3SG/QamtRlmps3QO9gpZR+8BKFoem2q07irUqxY8k1ANdpA/o7R2bP8frLfoOltNuAG6tvsWYU58A3un4HPlK611Wcl6GbQ3Nbpbfq9YoJ+7apr/wBSdX9oi9Zs+0AHsGqw+ldqM3+HM5TtzZp02oto90I30ZHDFbduoj0BA9VM6xsXaSa3SKzYIsU13KO58bti+XiPIiaXt1iytY6TDmewtQtGpotzjcsUk+CtlH/ws07R+kN4/wAJw7aWz309r0Wc04Z7nQ+648mH55HdLj0d9oSJUtepD7yAAWKu+HUcBvAcQ2MDOCDz4Rkjm6wivTokPaY+9TRvc+uOPHHVWA/5flMHsu1YQ6isngersHlwZGP5LK/0g282vvRakbdG8tSHG+zHtMxAOAcKOGeAHnISm/eO6m8WOV3F3i5zzUovHu4gju4y0V8HLKJnrtY6tX+l7ZR091r1ZT41adQd70Irz+IeM6J0n2mKaDk4LZGRzCAZsIHju8B5sJXehfRttPm67s2uN1UyPokJBOTy3jgZ8AAPGaOzdp27S1+W3BpactgA9sBz1AYk/XZQ5AxwqxxEpbxT07QtHRYNlbPNdI3wBY5NlgH1XcABM+CIEr/BnvmhtclXodRlqna0DxFaEMvxDEfGWS9ZEXVZtP3UC/isbeP+FV/eiqJSuy7ls1d1inK9Vp0B8ch7c/u2LJuVnoTYu7agzkPvDPfWyhayPIBCPhLNK5v+evTUfaNIw9ab9dz953H8ERExbEREBERAREQEREBK37QtIX2fcyjL07uoTlne07C7AzyyFK+jGWSeLawwIYAgggg8QQeBBHpECl7P1AdFZTkEAg+IPEH4giSFbSs9E1NdZoYktpns05JxkiliqEgeNfVt+KTxfunXPqxhm1AWxSjqroeaOAyn1U8JBazoVWf1Dmr7jZtq9MMd9fg2PKTaGZ6xmYruY9J+j2pRQ71s3VjG/WTahrznHAbyYJzhlA4nBkR0U6dDR2542UWEC1VwSMcBYni4HDHeOHcJ3WhN318ZB9IPZ9odaS1tIS0/z1P0dn4ivB+X1gZPN5SaYdobJ0e0tOrh95SCatRURvLnmBkY9UYcxyBlOs9lGqDdjWUlfFq7Fb4qpYfnMWp9m+0dn2NZszVdYDxNeRW7DjgPW2areHed08eAE+1+07W0t1eq0lXWDmN63TOfPcZXHy4SYnXaSYXPov0Nq0YLFzdcQQbSoQKp5rWgzug8Mkkk4544SbYHiR8TyOB4mc1T2ma687mj0Cu3LPWWXhc8MturWq8e9mAm4vQba+vH/qGrFFJ50VYbhwOCiYr8feNmCOUiY33khk6X9N03Hp0772QRbcp7Kp9ZUYe8xGQWHADOMnlP9Ddj/o+lUEYss+lsHepYDdU+G6u6PXM97I9m+h0yjdQ3OOT3nrMEeCYCL8F4SVurB5jj4jgQfEMOIkTMa1CfdnV88D/wSNsU7jMODOSw8i+Fr+ShfkZ7sd14EF15ZUdsDvyo4Nw4ZXB4+6ecz9YtgDKQy8eI5BuWD4EceB48Zas6lS0bhGae4UaipxwQ4of9lsCs/Bwo/EZcxKbtLSB0ZT9YEengfWWHo7tI36dHb3+K2eViHdfh6jPoZGWN+JNOnRJRETFoREQEREBERAREQERMOs1a1VtY53URSzHwVRkn5CBz3aGKdrXoCPp6qdTgYGG7Wms8znq6zmSiGcl0+33u2ydQ+R1pasqeO6rYVEz90hR6qZ1al8gGddqzXwy563i/ihtoZv6dcDzmhQMmSFZmbRtKZisvzy5TFbZ3fOfAZSVoexMWt0FVy7l1aWr9mxVcePJhNiqomZDp/OVS1661RQqKFUclUBVHoBwnpbyP9osqI85oavaFdf6xgp+zzY+ijjJ0JYX5HCYNQM+sq+q6UOcild3774JHnu+6PUkzU6T+1jQaUsqMdTYCRuUkbgOeT3Hsj0XePlLQrKzFphbThm3gSlmP1iYyQO5wQVsXyYHyweMgOjG3dfqFL6rRLpqyewxdkYhiAo6lwWPMDJ3RzPlJ3rJMI2xajWNWPpwAo/n0BNXrYvFqfU7yffHIZujep6rVPXnsXr1tZyCC6AB90jgcpunh9gzIbccRz8ZDavZ4Qrdp+xZW3WitTiq0j313OVbspZd5cZ3u0D3aa3Gld6nbocTHpr1dFdeKsAynxDDI/IzJOVsREQEREBERAREQEovtX2z1emWlfetJZv7KoqfH61jVJ6M0vU4x7SNo9dq7QDlailAwc8a0Ftpx3HevRT/ZCdPC058sQ5OMyfLwzP8A193PxWRlh7wwQfMcQfmJ2PY+sFtSuOTKrD0YBpydU4N8P85fuhLMlQqf3kx4+5Yi318/u2Y9VM6eJjV2HB23RcdLzm8hkfpjN1TwnLLteQ0z0Jk4/wCYmukqm0ttajeNZcocsHFY3Oyp48fe7RwBx5E+EzlderdbXWu9Y6oDxG8QvZ7sA8fP4yF1nTKocK1a0+PuL8yN4/BZzLa/Sc12Mi1ZcHG9YxO8TxBCrxOQQfe7590uwtqasdreorP2/wDy4IPgv6xhg+BBm0YLa3PSGE5671HVZdtdOHXIsuSgfYryH/LNh/KVH/xmHsFWnpex25FgSxPj1SZY+pMs2xfZFpgc6i17j9hPoqz45b32+ay+bK2RRpk3NPVXUp5hFA3vNm95z+0TJ5Kx7qTmn6Oa6boLrtVx1dnU1/0fBm/ukIVfxHPA8JdOjfQvR6Q79VQNo/nrO3byxwYjCfgAkuwwcTylvax85ERtFrTp421bgVjva0f4K7LD/wBImgXnvbGpHW1gn3a7rCPNmrqT/UkLZtFrH6qlTY/gvJR9p25KvmfhmWtHZOHskNXtNK1yxAwOOeQnjZ2ydRrMNxooP1yPpHH9Wh5D7zfAGSuwehaqRdqSLrearj6Ko/dU+8wP1m+AEtQEztl10q6Ip6sGz9ClNa1pndQYG8Sx+JPEzYiJztCIiAiIgIiICIiB8M4HtC/rR1vPrWvtz4izU3FD/disfCd8M/PWyiG0WlI/oFHxWy1D+YM9H4dH+5P0eT8WmYxR9f8AyUdYnBx90/wM6btmjqdbUw4LfQo7/f0xA9B9HaP3T4Tm+pGM+h/hOrdNqwdLTeP5iyqwnj+rsHUv68LM/Cacd4b1lHw2eaktnTNx9Zv1mRGjs4DykpU043onLOSABxJPIAcST5Yld23fWybzL9NZusvcaqR7gfxyuW3T3uTwxxz9KtsqjLp142ON+0dyUKR7/nY2EA713zyErOv2juklsvY3a3c8Wz9Zj9VfPywAeUprc6haZiI3La0G3F0r9YUQ7+FyFUXEgcAlnPgBnBOMcSRzlq0u06rhv1MGB5jkynwdTxB/I92ZQdnbFfUWFifutZjsoOe5Wv57vMnix5S66HR10oErGB3k8WY+LN3n8h3YnbGKKU1M+L+I/f338u2WcmTdY1X+Z/f32k6n4ibivI+k989XavHAc/4f95EU2i14e9RqOJA5/wAP+8xVNxE1Q8zUHjxOB3nwHeYiulpuj9RsK3WaqwizqtPUtVTFeNjuAbWRM8FH0wyxzywB3izbP2bVQm5UoVeZ7yx8WY8WbzM1+i4P6GlhGDqGfUHnyvY2IDnwRkX8Mk61yQJxZbzNtPSxV5aw3qVwo9J7iJk1IiICIiAiIgIiICIiB8M/PewqTXXfpG9/R3Wrg8zSz4DAeAsB/wDsL4z9C4nG/ax0Yt0uqG09KOycDUDd3lVsbm8699Tp2W8xnPayOrhcvy8m3JxmH52Kaqxra51Ho4RrdlLWebVPp3xwIZVNWc9xxhvjOVLtvTXDJY0N3pYHev8ABcis2P21H7R5yf6E9M6dE1iW2o1Ng3wat6xktUY91VzhlAB8Cq8smejxkVy03XvDzOAi+G81vHSfPyWDozrC9Cs2Mhe34Bl7D8T3bwMy6/pNuqRSQAOLXHkijmUB5nzPwB4Ska/bga65qcml7GtQWcN3rMO+a1OPfLY48sTxTo79Rhm9zPB7OxUD9xQO0f2QxnBXHa3s9O+alff99WrX0gJD2ICLLm3mstH6utcitFVvfYDLFm7O9Y3vSa2FsBz27yyq3a3Sc3XZ5MxPFFP2jxx7oxxGzotnVVHeUb9nda6jCnxrrOQD95snw3ZuC05yeJPEnmSTzJJ5metw/DVrH7v+ng8XxlrT6/j+/wAJmmwABVAVRwCrwCjyH+fM982qrZBLqcT3+lE8O7/nOazw9XNXirJq3aPcvz/2/wB5gFsj0eZK7GZ+rrU2WkZCA4wPtWNyrTjzPPuDHhMcnLSroxc+S3v6N9bZ515ZqmrT37itC+RvPVluH2ULv+AyxbE6OhQTaRYzcG4YQD7KKeOM8STxJHdwA9r0dSu1bQxKpvFEPHddhuZ3u/Clx49o8Z53+opMT/D1Y4XJE1328/ZuFQMKvBVAVR5AYE2dJX3/ACmGmrePl3zeAnnvVfYiICIiAiIgIiICIiAiIgJ8ZQRgjIPMHvn2IFA257GNBcWeoNpnOTiogV5P9WQQB5Lic6297PdRowWfS331jibKdQrqABnLIunFijgeOMDxn6Enwib1z3r5ue/D47ddPzFoNvon6uqpQDz7Vrg/tWlgD6KJN1bW6w7xYsfEkk/MzoXtX6HaezRX6lKVGopXresQBHZEIa0MR73YDe9nHdOT6rYDVJXZXejb9dblWBrZS6KxAIyrAE+U7sXEVt5alwZeEtHadrHVrJtJqpX+jWzNdqwx0+na1F4GwMiIT9lXZgGPjjl34ls0XQHaLHDVV1+b3DHyrVjN44qkd5ck8DkntViW6e21ABAJ4twVQCzOfBEUFmPoDLDofZpZ/P3/AIaFCev0jlj8QFMtGyujFOnz1SKhPvNxZ2/asYlm+JmWT4hWI8EbaY/hdpnd519O/wDj8qhszozfbg2Z09fh2Tewz4cVqB/E3Hkply2TsSulN2tAi5yeZZ2xgs7HizHHvEkyRr04Hn6zLPMyZbZJ3aXsYsFMMapD4BPj1gjBnqJm2eUQAYE9REBERAREQEREBERAREQEREBERAREQMWq062IyOAVdSrA8QVYYII9DOX9GvYvhwdfaLq6zu1UpkK6J2Ua5uBOQB2Bw8SeU6rEmJmEaY9Pp1RQiKFVQAqqAFUDkABwAmSIkJIiICIiAiIgIiICIiAiIgIiICIiAiIgIiICInzMD7E8lxPJvHjAyRMB1a+M8HaC+MDaiaR2onjPB2wnjJ1IkIkadtJPn8uV+IjUiTiRn8uJ5QNtp5RqTaTiRw2wk9DaqRqRvxNMbRWexrVjQ2YmEakT0LhIGSJ5DifcwPsREBERAREQEREDyRMTIZniBpPS017NO0lZ8xJ2IGzSPNW3QWS0bs+bgk8yNKbZsy3xM1LNjXHvMvvVjwnzqh4CTzo05y+wLz9dhMX/AIc1H9I3yE6V1I8BHUjwEn5knK5ynR+/7bGbFexbfEy/dSPAR1I8I+ZJyqVXsmzzmzXs1/OW3qh4CferHhI506VuvQPNhNG0nNwT7uyOY0ik0zTOlBm9ifcSNpay1GZQkyRIHwCfYiAiIgIiICIiAiIgIiICIiAiIgIiICIiAiIgIiICIiAiIgIiICIiB//Z"/>
          <p:cNvSpPr>
            <a:spLocks noChangeAspect="1" noChangeArrowheads="1"/>
          </p:cNvSpPr>
          <p:nvPr/>
        </p:nvSpPr>
        <p:spPr bwMode="auto">
          <a:xfrm>
            <a:off x="63500" y="-657225"/>
            <a:ext cx="1333500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3" name="22 Grupo"/>
          <p:cNvGrpSpPr/>
          <p:nvPr/>
        </p:nvGrpSpPr>
        <p:grpSpPr>
          <a:xfrm>
            <a:off x="6948264" y="4831268"/>
            <a:ext cx="1374094" cy="973996"/>
            <a:chOff x="6670947" y="1700808"/>
            <a:chExt cx="1374094" cy="973996"/>
          </a:xfrm>
        </p:grpSpPr>
        <p:graphicFrame>
          <p:nvGraphicFramePr>
            <p:cNvPr id="21" name="20 Objeto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948264" y="1700808"/>
            <a:ext cx="914400" cy="771525"/>
          </p:xfrm>
          <a:graphic>
            <a:graphicData uri="http://schemas.openxmlformats.org/presentationml/2006/ole">
              <p:oleObj spid="_x0000_s19458" name="Acrobat Document" showAsIcon="1" r:id="rId3" imgW="914400" imgH="771480" progId="AcroExch.Document.7">
                <p:embed/>
              </p:oleObj>
            </a:graphicData>
          </a:graphic>
        </p:graphicFrame>
        <p:sp>
          <p:nvSpPr>
            <p:cNvPr id="19" name="18 CuadroTexto"/>
            <p:cNvSpPr txBox="1"/>
            <p:nvPr/>
          </p:nvSpPr>
          <p:spPr>
            <a:xfrm>
              <a:off x="6670947" y="2420888"/>
              <a:ext cx="137409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1050" dirty="0" smtClean="0">
                  <a:solidFill>
                    <a:schemeClr val="tx1"/>
                  </a:solidFill>
                </a:rPr>
                <a:t>Ver Procedimiento</a:t>
              </a:r>
              <a:endParaRPr lang="es-CL" sz="105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2" name="21 Diagrama"/>
          <p:cNvGraphicFramePr/>
          <p:nvPr/>
        </p:nvGraphicFramePr>
        <p:xfrm>
          <a:off x="1043608" y="2348880"/>
          <a:ext cx="54479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22 Flecha derecha"/>
          <p:cNvSpPr/>
          <p:nvPr/>
        </p:nvSpPr>
        <p:spPr bwMode="auto">
          <a:xfrm>
            <a:off x="5940152" y="5157192"/>
            <a:ext cx="504056" cy="432048"/>
          </a:xfrm>
          <a:prstGeom prst="rightArrow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3528" y="126876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L" sz="1800" b="0" dirty="0" smtClean="0">
                <a:solidFill>
                  <a:srgbClr val="000000"/>
                </a:solidFill>
              </a:rPr>
              <a:t>Es importante que mantenga toda su información actualizada, como su e-mail de información de pago, su cuenta bancaria entre otros. </a:t>
            </a:r>
          </a:p>
          <a:p>
            <a:pPr algn="l"/>
            <a:r>
              <a:rPr lang="es-CL" sz="1800" b="0" dirty="0" smtClean="0">
                <a:solidFill>
                  <a:srgbClr val="000000"/>
                </a:solidFill>
              </a:rPr>
              <a:t>Para ello, tiene 3 alternativas:</a:t>
            </a:r>
            <a:endParaRPr lang="es-CL" sz="1800" b="0" dirty="0">
              <a:solidFill>
                <a:srgbClr val="000000"/>
              </a:solidFill>
            </a:endParaRPr>
          </a:p>
        </p:txBody>
      </p:sp>
      <p:sp>
        <p:nvSpPr>
          <p:cNvPr id="10" name="9 Botón de acción: Hacia atrás o Anterior">
            <a:hlinkClick r:id="rId10" action="ppaction://hlinksldjump" highlightClick="1"/>
          </p:cNvPr>
          <p:cNvSpPr/>
          <p:nvPr/>
        </p:nvSpPr>
        <p:spPr bwMode="auto">
          <a:xfrm>
            <a:off x="8604448" y="5805264"/>
            <a:ext cx="360040" cy="288032"/>
          </a:xfrm>
          <a:prstGeom prst="actionButtonBackPrevious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8F29223-F37E-4E5E-9F6B-3D0BEE07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graphicEl>
                                              <a:dgm id="{58F29223-F37E-4E5E-9F6B-3D0BEE074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F3733DF-86A4-4A53-88FC-E6E5A73C2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graphicEl>
                                              <a:dgm id="{8F3733DF-86A4-4A53-88FC-E6E5A73C2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344A47C-483F-451D-A1D3-14D060E2A1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graphicEl>
                                              <a:dgm id="{0344A47C-483F-451D-A1D3-14D060E2A1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EA1A33E-43E9-49C3-AA62-01975FDFE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graphicEl>
                                              <a:dgm id="{BEA1A33E-43E9-49C3-AA62-01975FDFE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E7E492A8-AAD9-4EF0-9F77-860F35DB1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>
                                            <p:graphicEl>
                                              <a:dgm id="{E7E492A8-AAD9-4EF0-9F77-860F35DB1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E099A0B-6746-434F-91F3-063FEC15A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>
                                            <p:graphicEl>
                                              <a:dgm id="{4E099A0B-6746-434F-91F3-063FEC15A1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  <p:bldP spid="23" grpId="0" animBg="1"/>
      <p:bldP spid="24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Glosario de Términos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1600" dirty="0" smtClean="0"/>
              <a:t>Hoja de Entrada de Servicio (HES): </a:t>
            </a:r>
            <a:r>
              <a:rPr lang="es-ES" sz="1600" dirty="0" smtClean="0"/>
              <a:t>Es el documento electrónico de SAP, mediante el cual el administrador del contrato  registra las obras, correctamente, ejecutadas por el contratista y su correspondiente imputación contable.</a:t>
            </a:r>
            <a:endParaRPr lang="es-CL" sz="1600" b="1" dirty="0" smtClean="0"/>
          </a:p>
          <a:p>
            <a:pPr algn="just"/>
            <a:endParaRPr lang="es-CL" sz="1600" dirty="0" smtClean="0"/>
          </a:p>
          <a:p>
            <a:pPr algn="just"/>
            <a:r>
              <a:rPr lang="es-CL" sz="1600" dirty="0" smtClean="0"/>
              <a:t>Solicitud Electrónica de Pago (SEP): Aplicación que opera en SAP  y permite a los usuarios cursar solicitudes de pago a Contraloría por concepto de gastos misceláneos.</a:t>
            </a:r>
          </a:p>
          <a:p>
            <a:pPr algn="just">
              <a:buNone/>
            </a:pPr>
            <a:endParaRPr lang="es-CL" sz="1600" dirty="0" smtClean="0"/>
          </a:p>
          <a:p>
            <a:pPr algn="just"/>
            <a:r>
              <a:rPr lang="es-CL" sz="1600" dirty="0" smtClean="0"/>
              <a:t>Orden de Compra: </a:t>
            </a:r>
            <a:r>
              <a:rPr lang="es-ES" sz="1600" dirty="0" smtClean="0"/>
              <a:t>Es el documento formal mediante el cual la Corporación, a través de Abastecimiento, comunica al  Proveedor la intención de adquisición y suministro de determinadas mercancías o bienes.  En éste documento se estipulan las condiciones específicas de dicha compra, tales como: descripción de la mercancía, cantidad, calidad, precio, condiciones de pago, plazo de entrega, inspecciones técnicas, garantías, multas  y, en general, condiciones comerciales y técnicas de la mercancía o bien por adquirir.</a:t>
            </a:r>
            <a:endParaRPr lang="es-CL" sz="1600" dirty="0" smtClean="0"/>
          </a:p>
          <a:p>
            <a:pPr algn="just"/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22023" y="2780928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dirty="0" smtClean="0">
                <a:solidFill>
                  <a:srgbClr val="000000"/>
                </a:solidFill>
              </a:rPr>
              <a:t>Gracias</a:t>
            </a:r>
            <a:endParaRPr lang="es-CL" sz="3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CL" dirty="0" smtClean="0"/>
              <a:t>Ejemplo mensaje enviado </a:t>
            </a:r>
            <a:endParaRPr lang="es-CL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784976" cy="5400600"/>
          </a:xfrm>
          <a:prstGeom prst="rect">
            <a:avLst/>
          </a:prstGeom>
          <a:noFill/>
          <a:ln w="19050">
            <a:solidFill>
              <a:srgbClr val="AC703E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5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532440" y="6021288"/>
            <a:ext cx="360040" cy="216024"/>
          </a:xfrm>
          <a:prstGeom prst="actionButtonBackPreviou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Compra - Pago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355160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 bwMode="auto">
          <a:xfrm>
            <a:off x="5724128" y="1412776"/>
            <a:ext cx="3168352" cy="3600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Proceso de Pago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88839"/>
          <a:ext cx="8229600" cy="28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90F819-BDDE-4BD5-A91F-8C4F5C3D2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890F819-BDDE-4BD5-A91F-8C4F5C3D2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387C3E-9722-445C-9E92-8BBEF7FA2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1F387C3E-9722-445C-9E92-8BBEF7FA2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DC792-0B27-4833-826C-7CFA578A0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17DC792-0B27-4833-826C-7CFA578A0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EBA8E-6920-4ACE-960E-A92656FB7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B59EBA8E-6920-4ACE-960E-A92656FB7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es-CL" kern="1200" dirty="0" smtClean="0"/>
              <a:t>Recepción  y Registro de Documentos de Pago – </a:t>
            </a:r>
            <a:r>
              <a:rPr lang="es-CL" sz="2400" kern="1200" dirty="0" smtClean="0"/>
              <a:t>Obligaciones del Emisor</a:t>
            </a:r>
            <a:endParaRPr lang="es-CL" kern="1200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3491880" y="2420888"/>
            <a:ext cx="4968552" cy="1440160"/>
          </a:xfrm>
          <a:prstGeom prst="rect">
            <a:avLst/>
          </a:prstGeom>
          <a:solidFill>
            <a:srgbClr val="C856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OBLIGATORIO: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400" dirty="0">
                <a:latin typeface="Arial" pitchFamily="34" charset="0"/>
              </a:rPr>
              <a:t> </a:t>
            </a:r>
            <a:r>
              <a:rPr lang="es-CL" sz="1400" dirty="0" smtClean="0">
                <a:latin typeface="Arial" pitchFamily="34" charset="0"/>
              </a:rPr>
              <a:t>Indicar número de referencia (Orden de compra, N° de HES, N° de SEP)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kumimoji="0" lang="es-CL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</a:t>
            </a: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Factura dirigida a Codelco </a:t>
            </a:r>
            <a:r>
              <a:rPr lang="es-CL" sz="1400" dirty="0">
                <a:latin typeface="Arial" pitchFamily="34" charset="0"/>
              </a:rPr>
              <a:t>RUT: 61.704.000-K</a:t>
            </a:r>
            <a:r>
              <a:rPr lang="es-CL" sz="1400" dirty="0" smtClean="0">
                <a:latin typeface="Arial" pitchFamily="34" charset="0"/>
              </a:rPr>
              <a:t>.</a:t>
            </a: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3491880" y="4005064"/>
            <a:ext cx="2376264" cy="1872208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DEL TIPO MANUAL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L" sz="1200" dirty="0">
                <a:latin typeface="Arial" pitchFamily="34" charset="0"/>
              </a:rPr>
              <a:t> </a:t>
            </a:r>
            <a:r>
              <a:rPr lang="es-CL" sz="1200" dirty="0" smtClean="0">
                <a:latin typeface="Arial" pitchFamily="34" charset="0"/>
              </a:rPr>
              <a:t>Entregar sólo en Santiago. Dirección: Huérfanos 1270, piso 1, oficina de partes, o a la Casilla 150 D Santiago.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084168" y="4005064"/>
            <a:ext cx="2376264" cy="1872208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es-CL" sz="1200" dirty="0" smtClean="0">
                <a:latin typeface="Arial" pitchFamily="34" charset="0"/>
              </a:rPr>
              <a:t>DEL TIPO ELECTRÓNICAS</a:t>
            </a:r>
          </a:p>
          <a:p>
            <a:pPr algn="ctr">
              <a:buFontTx/>
              <a:buNone/>
            </a:pPr>
            <a:endParaRPr lang="es-CL" sz="12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L" sz="1200" dirty="0">
                <a:latin typeface="Arial" pitchFamily="34" charset="0"/>
              </a:rPr>
              <a:t>  </a:t>
            </a:r>
            <a:r>
              <a:rPr lang="es-CL" sz="1200" dirty="0" smtClean="0">
                <a:latin typeface="Arial" pitchFamily="34" charset="0"/>
              </a:rPr>
              <a:t>Cumplir con los requisitos de emisión de facturas electrónicas </a:t>
            </a:r>
            <a:endParaRPr lang="es-CL" sz="12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s-CL" sz="1200" dirty="0" smtClean="0">
              <a:latin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</a:endParaRPr>
          </a:p>
        </p:txBody>
      </p:sp>
      <p:graphicFrame>
        <p:nvGraphicFramePr>
          <p:cNvPr id="13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345638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323528" y="2708920"/>
            <a:ext cx="2648902" cy="1944216"/>
            <a:chOff x="8840" y="842493"/>
            <a:chExt cx="2648902" cy="1123325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8840" y="842493"/>
              <a:ext cx="2648902" cy="112332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63676" y="897329"/>
              <a:ext cx="2539230" cy="1013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900" kern="1200" dirty="0" smtClean="0"/>
                <a:t>Obligaciones del Emisor</a:t>
              </a:r>
              <a:endParaRPr lang="es-CL" sz="1900" kern="1200" dirty="0"/>
            </a:p>
          </p:txBody>
        </p:sp>
      </p:grpSp>
      <p:sp>
        <p:nvSpPr>
          <p:cNvPr id="20" name="19 Elipse">
            <a:hlinkClick r:id="rId7" highlightClick="1"/>
          </p:cNvPr>
          <p:cNvSpPr/>
          <p:nvPr/>
        </p:nvSpPr>
        <p:spPr bwMode="auto">
          <a:xfrm>
            <a:off x="7308304" y="5013176"/>
            <a:ext cx="1152128" cy="648072"/>
          </a:xfrm>
          <a:prstGeom prst="ellipse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Ver Requisitos</a:t>
            </a:r>
            <a:endParaRPr kumimoji="0" lang="es-CL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es-CL" kern="1200" dirty="0" smtClean="0"/>
              <a:t>Recepción  y Registro de Documentos de Pago – </a:t>
            </a:r>
            <a:r>
              <a:rPr lang="es-CL" sz="2400" kern="1200" dirty="0" smtClean="0"/>
              <a:t>Revisión Interna de Condiciones</a:t>
            </a:r>
            <a:endParaRPr lang="es-CL" kern="1200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3203848" y="2348880"/>
            <a:ext cx="4968552" cy="1008112"/>
          </a:xfrm>
          <a:prstGeom prst="rect">
            <a:avLst/>
          </a:prstGeom>
          <a:solidFill>
            <a:srgbClr val="C856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PROCESO</a:t>
            </a:r>
            <a:r>
              <a:rPr kumimoji="0" lang="es-CL" sz="1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INTERNO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400" dirty="0" smtClean="0">
                <a:latin typeface="Arial" pitchFamily="34" charset="0"/>
              </a:rPr>
              <a:t> Revisión de la información contenida en la factura o documento de pago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203848" y="4077072"/>
            <a:ext cx="4968552" cy="2016224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400" dirty="0" smtClean="0">
                <a:latin typeface="Arial" pitchFamily="34" charset="0"/>
              </a:rPr>
              <a:t>Si no existe número de referencia  en el documento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L" sz="1400" dirty="0" smtClean="0">
                <a:latin typeface="Arial" pitchFamily="34" charset="0"/>
              </a:rPr>
              <a:t>Si no  cumple con los requisitos de emisión de facturas electrónicas </a:t>
            </a:r>
          </a:p>
          <a:p>
            <a:pPr algn="l">
              <a:buFont typeface="Wingdings" pitchFamily="2" charset="2"/>
              <a:buChar char="ü"/>
            </a:pPr>
            <a:endParaRPr lang="es-CL" sz="1400" dirty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L" sz="1400" dirty="0" smtClean="0">
                <a:latin typeface="Arial" pitchFamily="34" charset="0"/>
              </a:rPr>
              <a:t>Vigencia del documento mayor a  una semana</a:t>
            </a:r>
          </a:p>
          <a:p>
            <a:pPr algn="l">
              <a:buFont typeface="Wingdings" pitchFamily="2" charset="2"/>
              <a:buChar char="ü"/>
            </a:pPr>
            <a:endParaRPr lang="es-CL" sz="14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L" sz="1400" dirty="0" smtClean="0">
                <a:latin typeface="Arial" pitchFamily="34" charset="0"/>
              </a:rPr>
              <a:t> Si es manuscrito</a:t>
            </a: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3 Marcador de contenido"/>
          <p:cNvGraphicFramePr>
            <a:graphicFrameLocks/>
          </p:cNvGraphicFramePr>
          <p:nvPr/>
        </p:nvGraphicFramePr>
        <p:xfrm>
          <a:off x="395536" y="1196752"/>
          <a:ext cx="338437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266914" y="2996952"/>
            <a:ext cx="2648902" cy="2160240"/>
            <a:chOff x="8840" y="842493"/>
            <a:chExt cx="2648902" cy="1123325"/>
          </a:xfrm>
          <a:scene3d>
            <a:camera prst="orthographicFront"/>
            <a:lightRig rig="flat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8840" y="842493"/>
              <a:ext cx="2648902" cy="112332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63676" y="897329"/>
              <a:ext cx="2539230" cy="1013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900" kern="1200" dirty="0" smtClean="0"/>
                <a:t>Revisión de Condiciones en Codelco</a:t>
              </a:r>
              <a:endParaRPr lang="es-CL" sz="1900" kern="1200" dirty="0"/>
            </a:p>
          </p:txBody>
        </p:sp>
      </p:grpSp>
      <p:sp>
        <p:nvSpPr>
          <p:cNvPr id="10" name="9 Rectángulo"/>
          <p:cNvSpPr/>
          <p:nvPr/>
        </p:nvSpPr>
        <p:spPr bwMode="auto">
          <a:xfrm>
            <a:off x="3203848" y="3429000"/>
            <a:ext cx="4968552" cy="504056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s-CL" sz="1400" dirty="0" smtClean="0">
                <a:latin typeface="Arial" pitchFamily="34" charset="0"/>
              </a:rPr>
              <a:t>Si alguna de las siguientes condiciones ocurre, el documento es devuelto: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844550">
              <a:lnSpc>
                <a:spcPct val="90000"/>
              </a:lnSpc>
              <a:spcAft>
                <a:spcPct val="35000"/>
              </a:spcAft>
            </a:pPr>
            <a:r>
              <a:rPr lang="es-CL" kern="1200" dirty="0" smtClean="0"/>
              <a:t>Validación – </a:t>
            </a:r>
            <a:r>
              <a:rPr lang="es-CL" sz="2000" kern="1200" dirty="0" smtClean="0"/>
              <a:t>Comparación entre documentos</a:t>
            </a:r>
            <a:endParaRPr lang="es-CL" kern="1200" dirty="0" smtClean="0"/>
          </a:p>
        </p:txBody>
      </p:sp>
      <p:sp>
        <p:nvSpPr>
          <p:cNvPr id="7" name="6 Rectángulo"/>
          <p:cNvSpPr/>
          <p:nvPr/>
        </p:nvSpPr>
        <p:spPr bwMode="auto">
          <a:xfrm>
            <a:off x="3059832" y="2276872"/>
            <a:ext cx="5616624" cy="1008112"/>
          </a:xfrm>
          <a:prstGeom prst="rect">
            <a:avLst/>
          </a:prstGeom>
          <a:solidFill>
            <a:srgbClr val="C856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PROCESO</a:t>
            </a:r>
            <a:r>
              <a:rPr kumimoji="0" lang="es-CL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INTERNO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200" dirty="0" smtClean="0">
                <a:latin typeface="Arial" pitchFamily="34" charset="0"/>
              </a:rPr>
              <a:t> Revisión de la información contenida en la factura o documento de pago con la obligación suscrita  y  los registros  asociados en nuestros sistemas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059832" y="3356992"/>
            <a:ext cx="5616624" cy="2736304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1400" dirty="0" smtClean="0">
                <a:latin typeface="Arial" pitchFamily="34" charset="0"/>
              </a:rPr>
              <a:t>CONDICIONES  GENERALES DE  APROBACIÓN PARA EL PAGO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400" dirty="0" smtClean="0">
                <a:latin typeface="Arial" pitchFamily="34" charset="0"/>
              </a:rPr>
              <a:t>El plazo de pago está estipulado en el contrato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s-CL" sz="1400" dirty="0" smtClean="0">
                <a:latin typeface="Arial" pitchFamily="34" charset="0"/>
              </a:rPr>
              <a:t>El Plazo de pago para documentos sin contratos (SEP) es de 15 días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CL" sz="1400" dirty="0" smtClean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es-CL" sz="1400" dirty="0"/>
              <a:t>El plazo de pago se entenderá en días corridos desde la </a:t>
            </a:r>
            <a:r>
              <a:rPr lang="es-CL" sz="1400" u="sng" dirty="0"/>
              <a:t>fecha de recepción de la factura</a:t>
            </a:r>
            <a:r>
              <a:rPr lang="es-CL" sz="1400" u="sng" dirty="0" smtClean="0"/>
              <a:t>.</a:t>
            </a:r>
          </a:p>
          <a:p>
            <a:pPr algn="l">
              <a:buFont typeface="Wingdings" pitchFamily="2" charset="2"/>
              <a:buChar char="ü"/>
            </a:pPr>
            <a:endParaRPr lang="es-CL" sz="1400" u="sng" dirty="0" smtClean="0"/>
          </a:p>
          <a:p>
            <a:pPr algn="l">
              <a:buFont typeface="Wingdings" pitchFamily="2" charset="2"/>
              <a:buChar char="ü"/>
            </a:pPr>
            <a:r>
              <a:rPr lang="es-CL" sz="1400" dirty="0" smtClean="0"/>
              <a:t>Recepción conforme del bien o servicio</a:t>
            </a:r>
          </a:p>
          <a:p>
            <a:pPr algn="l"/>
            <a:endParaRPr lang="es-CL" sz="1400" dirty="0">
              <a:latin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s-CL" sz="14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316835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Elipse">
            <a:hlinkClick r:id="rId7" action="ppaction://hlinksldjump"/>
          </p:cNvPr>
          <p:cNvSpPr/>
          <p:nvPr/>
        </p:nvSpPr>
        <p:spPr bwMode="auto">
          <a:xfrm>
            <a:off x="6804248" y="5733256"/>
            <a:ext cx="216024" cy="216024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51520" y="3068960"/>
            <a:ext cx="2592288" cy="1656184"/>
            <a:chOff x="2790348" y="842493"/>
            <a:chExt cx="2648902" cy="1123325"/>
          </a:xfrm>
          <a:scene3d>
            <a:camera prst="orthographicFront"/>
            <a:lightRig rig="flat" dir="t"/>
          </a:scene3d>
        </p:grpSpPr>
        <p:sp>
          <p:nvSpPr>
            <p:cNvPr id="15" name="14 Rectángulo redondeado"/>
            <p:cNvSpPr/>
            <p:nvPr/>
          </p:nvSpPr>
          <p:spPr>
            <a:xfrm>
              <a:off x="2790348" y="842493"/>
              <a:ext cx="2648902" cy="112332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-541640"/>
                <a:satOff val="-19203"/>
                <a:lumOff val="32878"/>
                <a:alphaOff val="0"/>
              </a:schemeClr>
            </a:fillRef>
            <a:effectRef idx="2">
              <a:schemeClr val="accent6">
                <a:shade val="50000"/>
                <a:hueOff val="-541640"/>
                <a:satOff val="-19203"/>
                <a:lumOff val="328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2845184" y="897329"/>
              <a:ext cx="2539230" cy="10136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900" kern="1200" dirty="0" smtClean="0"/>
                <a:t>Comparación entre el documento de cobro y los registros internos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/>
          <a:lstStyle/>
          <a:p>
            <a:r>
              <a:rPr lang="es-CL" dirty="0" smtClean="0"/>
              <a:t>Recepción conforme del bien o servicio</a:t>
            </a:r>
            <a:endParaRPr lang="es-CL" dirty="0"/>
          </a:p>
        </p:txBody>
      </p:sp>
      <p:sp>
        <p:nvSpPr>
          <p:cNvPr id="8" name="7 Rectángulo"/>
          <p:cNvSpPr/>
          <p:nvPr/>
        </p:nvSpPr>
        <p:spPr bwMode="auto">
          <a:xfrm>
            <a:off x="1115616" y="1124744"/>
            <a:ext cx="5040560" cy="1440160"/>
          </a:xfrm>
          <a:prstGeom prst="rect">
            <a:avLst/>
          </a:prstGeom>
          <a:solidFill>
            <a:srgbClr val="F26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1400" dirty="0" smtClean="0">
                <a:latin typeface="Arial" pitchFamily="34" charset="0"/>
              </a:rPr>
              <a:t>BIENES  </a:t>
            </a:r>
          </a:p>
          <a:p>
            <a:endParaRPr lang="es-CL" sz="1400" dirty="0" smtClean="0">
              <a:latin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400" dirty="0">
                <a:latin typeface="Arial" pitchFamily="34" charset="0"/>
              </a:rPr>
              <a:t> </a:t>
            </a:r>
            <a:r>
              <a:rPr lang="es-CL" sz="1400" dirty="0" smtClean="0">
                <a:latin typeface="Arial" pitchFamily="34" charset="0"/>
              </a:rPr>
              <a:t>El Pago se realiza según INCOTERM y bodega de destino final en las compras nacionales. </a:t>
            </a:r>
          </a:p>
          <a:p>
            <a:pPr algn="just"/>
            <a:endParaRPr lang="es-CL" sz="1400" dirty="0" smtClean="0">
              <a:latin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1115616" y="2636912"/>
            <a:ext cx="5040560" cy="2232248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1400" dirty="0" smtClean="0">
                <a:latin typeface="Arial" pitchFamily="34" charset="0"/>
              </a:rPr>
              <a:t>SERVICIOS</a:t>
            </a:r>
          </a:p>
          <a:p>
            <a:endParaRPr lang="es-CL" sz="1400" dirty="0" smtClean="0">
              <a:latin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400" dirty="0" smtClean="0">
                <a:latin typeface="Arial" pitchFamily="34" charset="0"/>
              </a:rPr>
              <a:t> El Pago se realiza sólo si la Hoja de Entrada de Servicio (HES) está liberada por el Administrador del Contrato – Estado de Pago aprobado</a:t>
            </a:r>
          </a:p>
          <a:p>
            <a:pPr algn="just"/>
            <a:endParaRPr lang="es-CL" sz="1400" dirty="0" smtClean="0">
              <a:latin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400" dirty="0" smtClean="0">
                <a:latin typeface="Arial" pitchFamily="34" charset="0"/>
              </a:rPr>
              <a:t> El Pago se realiza sólo si las Garantías (Boletas y Seguros) se encuentran vigentes (En caso de existir)</a:t>
            </a:r>
            <a:endParaRPr lang="es-CL" sz="1400" dirty="0">
              <a:latin typeface="Arial" pitchFamily="34" charset="0"/>
            </a:endParaRPr>
          </a:p>
          <a:p>
            <a:endParaRPr lang="es-CL" sz="1400" dirty="0" smtClean="0">
              <a:latin typeface="Arial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8 Botón de acción: Hacia atrás o Anterior">
            <a:hlinkClick r:id="rId2" action="ppaction://hlinksldjump" highlightClick="1"/>
          </p:cNvPr>
          <p:cNvSpPr/>
          <p:nvPr/>
        </p:nvSpPr>
        <p:spPr bwMode="auto">
          <a:xfrm>
            <a:off x="8604448" y="5733256"/>
            <a:ext cx="288032" cy="288032"/>
          </a:xfrm>
          <a:prstGeom prst="actionButtonBackPrevious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s-CL" smtClean="0">
              <a:latin typeface="Arial" pitchFamily="34" charset="0"/>
            </a:endParaRPr>
          </a:p>
        </p:txBody>
      </p:sp>
      <p:sp>
        <p:nvSpPr>
          <p:cNvPr id="12" name="11 Flecha derecha">
            <a:hlinkClick r:id="rId4" action="ppaction://hlinksldjump"/>
          </p:cNvPr>
          <p:cNvSpPr/>
          <p:nvPr/>
        </p:nvSpPr>
        <p:spPr bwMode="auto">
          <a:xfrm>
            <a:off x="6732240" y="1556792"/>
            <a:ext cx="1440160" cy="100811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Ver Procedimiento</a:t>
            </a:r>
          </a:p>
        </p:txBody>
      </p:sp>
      <p:sp>
        <p:nvSpPr>
          <p:cNvPr id="13" name="12 Flecha derecha">
            <a:hlinkClick r:id="rId5" action="ppaction://hlinksldjump"/>
          </p:cNvPr>
          <p:cNvSpPr/>
          <p:nvPr/>
        </p:nvSpPr>
        <p:spPr bwMode="auto">
          <a:xfrm>
            <a:off x="6732240" y="3356992"/>
            <a:ext cx="1440160" cy="1008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1100" dirty="0" smtClean="0">
                <a:latin typeface="Arial" pitchFamily="34" charset="0"/>
              </a:rPr>
              <a:t>Ver Procedimiento</a:t>
            </a:r>
          </a:p>
        </p:txBody>
      </p:sp>
      <p:sp>
        <p:nvSpPr>
          <p:cNvPr id="14" name="13 Rectángulo"/>
          <p:cNvSpPr/>
          <p:nvPr/>
        </p:nvSpPr>
        <p:spPr bwMode="auto">
          <a:xfrm>
            <a:off x="1115616" y="4941168"/>
            <a:ext cx="5040560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1400" dirty="0" smtClean="0">
                <a:latin typeface="Arial" pitchFamily="34" charset="0"/>
              </a:rPr>
              <a:t>MISCELÁNEOS</a:t>
            </a:r>
          </a:p>
          <a:p>
            <a:endParaRPr lang="es-CL" sz="1400" dirty="0" smtClean="0">
              <a:latin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L" sz="1400" dirty="0">
                <a:latin typeface="Arial" pitchFamily="34" charset="0"/>
              </a:rPr>
              <a:t> </a:t>
            </a:r>
            <a:r>
              <a:rPr lang="es-CL" sz="1400" dirty="0" smtClean="0">
                <a:latin typeface="Arial" pitchFamily="34" charset="0"/>
              </a:rPr>
              <a:t>El Pago se realiza sólo si la Solicitud Electrónica de Pago (SEP) está liberada por el comprador</a:t>
            </a:r>
          </a:p>
          <a:p>
            <a:pPr algn="just"/>
            <a:endParaRPr lang="es-CL" sz="1400" dirty="0" smtClean="0">
              <a:latin typeface="Arial" pitchFamily="34" charset="0"/>
            </a:endParaRPr>
          </a:p>
        </p:txBody>
      </p:sp>
      <p:sp>
        <p:nvSpPr>
          <p:cNvPr id="15" name="14 Flecha derecha">
            <a:hlinkClick r:id="rId6" action="ppaction://hlinksldjump"/>
          </p:cNvPr>
          <p:cNvSpPr/>
          <p:nvPr/>
        </p:nvSpPr>
        <p:spPr bwMode="auto">
          <a:xfrm>
            <a:off x="6732240" y="4941168"/>
            <a:ext cx="1440160" cy="10080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L" sz="1100" dirty="0" smtClean="0">
                <a:latin typeface="Arial" pitchFamily="34" charset="0"/>
              </a:rPr>
              <a:t>Ver Procedimiento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532440" y="5949280"/>
            <a:ext cx="432048" cy="288032"/>
          </a:xfrm>
          <a:prstGeom prst="actionButtonBackPreviou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L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Botón de acción: Hacia atrás o Anterior">
            <a:hlinkClick r:id="rId3" action="ppaction://hlinksldjump" highlightClick="1"/>
          </p:cNvPr>
          <p:cNvSpPr/>
          <p:nvPr/>
        </p:nvSpPr>
        <p:spPr bwMode="auto">
          <a:xfrm>
            <a:off x="8532440" y="5949280"/>
            <a:ext cx="432048" cy="288032"/>
          </a:xfrm>
          <a:prstGeom prst="actionButtonBackPrevious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L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2&quot;/&gt;&lt;/object&gt;&lt;object type=&quot;3&quot; unique_id=&quot;10005&quot;&gt;&lt;property id=&quot;20148&quot; value=&quot;5&quot;/&gt;&lt;property id=&quot;20300&quot; value=&quot;Slide 2 - &amp;quot;Título 1&amp;#x0D;&amp;#x0A;Titulo2&amp;quot;&quot;/&gt;&lt;property id=&quot;20307&quot; value=&quot;275&quot;/&gt;&lt;/object&gt;&lt;object type=&quot;3&quot; unique_id=&quot;10006&quot;&gt;&lt;property id=&quot;20148&quot; value=&quot;5&quot;/&gt;&lt;property id=&quot;20300&quot; value=&quot;Slide 3&quot;/&gt;&lt;property id=&quot;20307&quot; value=&quot;276&quot;/&gt;&lt;/object&gt;&lt;object type=&quot;3&quot; unique_id=&quot;10007&quot;&gt;&lt;property id=&quot;20148&quot; value=&quot;5&quot;/&gt;&lt;property id=&quot;20300&quot; value=&quot;Slide 4 - &amp;quot;Título 1&amp;#x0D;&amp;#x0A;Titulo2&amp;quot;&quot;/&gt;&lt;property id=&quot;20307&quot; value=&quot;278&quot;/&gt;&lt;/object&gt;&lt;object type=&quot;3&quot; unique_id=&quot;10008&quot;&gt;&lt;property id=&quot;20148&quot; value=&quot;5&quot;/&gt;&lt;property id=&quot;20300&quot; value=&quot;Slide 5 - &amp;quot;Título 1&amp;#x0D;&amp;#x0A;Titulo2&amp;quot;&quot;/&gt;&lt;property id=&quot;20307&quot; value=&quot;279&quot;/&gt;&lt;/object&gt;&lt;object type=&quot;3&quot; unique_id=&quot;10009&quot;&gt;&lt;property id=&quot;20148&quot; value=&quot;5&quot;/&gt;&lt;property id=&quot;20300&quot; value=&quot;Slide 6 - &amp;quot;Título 1&amp;#x0D;&amp;#x0A;Titulo2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Título 1&amp;#x0D;&amp;#x0A;Titulo2&amp;quot;&quot;/&gt;&lt;property id=&quot;20307&quot; value=&quot;280&quot;/&gt;&lt;/object&gt;&lt;object type=&quot;3&quot; unique_id=&quot;10011&quot;&gt;&lt;property id=&quot;20148&quot; value=&quot;5&quot;/&gt;&lt;property id=&quot;20300&quot; value=&quot;Slide 8 - &amp;quot;Título 1&amp;#x0D;&amp;#x0A;Titulo2&amp;quot;&quot;/&gt;&lt;property id=&quot;20307&quot; value=&quot;281&quot;/&gt;&lt;/object&gt;&lt;object type=&quot;3&quot; unique_id=&quot;10012&quot;&gt;&lt;property id=&quot;20148&quot; value=&quot;5&quot;/&gt;&lt;property id=&quot;20300&quot; value=&quot;Slide 9 - &amp;quot;Título 1&amp;#x0D;&amp;#x0A;Titulo2&amp;quot;&quot;/&gt;&lt;property id=&quot;20307&quot; value=&quot;28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FIL MOTIVACIONAL SEGURIDAD EJECUTIVOS 0908 DCC">
  <a:themeElements>
    <a:clrScheme name="">
      <a:dk1>
        <a:srgbClr val="000000"/>
      </a:dk1>
      <a:lt1>
        <a:srgbClr val="FFFFFF"/>
      </a:lt1>
      <a:dk2>
        <a:srgbClr val="FFC545"/>
      </a:dk2>
      <a:lt2>
        <a:srgbClr val="476F6E"/>
      </a:lt2>
      <a:accent1>
        <a:srgbClr val="FFFFCC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FFE2"/>
      </a:accent5>
      <a:accent6>
        <a:srgbClr val="E78A00"/>
      </a:accent6>
      <a:hlink>
        <a:srgbClr val="3E7D7C"/>
      </a:hlink>
      <a:folHlink>
        <a:srgbClr val="99CCCC"/>
      </a:folHlink>
    </a:clrScheme>
    <a:fontScheme name="PERFIL MOTIVACIONAL SEGURIDAD EJECUTIVOS 0908 DC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3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ERFIL MOTIVACIONAL SEGURIDAD EJECUTIVOS 0908 DCC 1">
        <a:dk1>
          <a:srgbClr val="264D4C"/>
        </a:dk1>
        <a:lt1>
          <a:srgbClr val="F8F8F8"/>
        </a:lt1>
        <a:dk2>
          <a:srgbClr val="336666"/>
        </a:dk2>
        <a:lt2>
          <a:srgbClr val="FFFFCC"/>
        </a:lt2>
        <a:accent1>
          <a:srgbClr val="C0C0C0"/>
        </a:accent1>
        <a:accent2>
          <a:srgbClr val="FF9900"/>
        </a:accent2>
        <a:accent3>
          <a:srgbClr val="ADB8B8"/>
        </a:accent3>
        <a:accent4>
          <a:srgbClr val="D4D4D4"/>
        </a:accent4>
        <a:accent5>
          <a:srgbClr val="DCDCDC"/>
        </a:accent5>
        <a:accent6>
          <a:srgbClr val="E78A00"/>
        </a:accent6>
        <a:hlink>
          <a:srgbClr val="FFCC00"/>
        </a:hlink>
        <a:folHlink>
          <a:srgbClr val="99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MOTIVACIONAL SEGURIDAD EJECUTIVOS 0908 DCC 2">
        <a:dk1>
          <a:srgbClr val="000000"/>
        </a:dk1>
        <a:lt1>
          <a:srgbClr val="609494"/>
        </a:lt1>
        <a:dk2>
          <a:srgbClr val="FFC545"/>
        </a:dk2>
        <a:lt2>
          <a:srgbClr val="476F6E"/>
        </a:lt2>
        <a:accent1>
          <a:srgbClr val="FFFFCC"/>
        </a:accent1>
        <a:accent2>
          <a:srgbClr val="FF9900"/>
        </a:accent2>
        <a:accent3>
          <a:srgbClr val="B6C8C8"/>
        </a:accent3>
        <a:accent4>
          <a:srgbClr val="000000"/>
        </a:accent4>
        <a:accent5>
          <a:srgbClr val="FFFFE2"/>
        </a:accent5>
        <a:accent6>
          <a:srgbClr val="E78A00"/>
        </a:accent6>
        <a:hlink>
          <a:srgbClr val="3E7D7C"/>
        </a:hlink>
        <a:folHlink>
          <a:srgbClr val="99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MOTIVACIONAL SEGURIDAD EJECUTIVOS 0908 DCC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E1E1E1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PERFIL MOTIVACIONAL SEGURIDAD EJECUTIVOS 0908 DCC</Template>
  <TotalTime>2877</TotalTime>
  <Words>876</Words>
  <Application>Microsoft Office PowerPoint</Application>
  <PresentationFormat>Presentación en pantalla (4:3)</PresentationFormat>
  <Paragraphs>142</Paragraphs>
  <Slides>19</Slides>
  <Notes>0</Notes>
  <HiddenSlides>7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PERFIL MOTIVACIONAL SEGURIDAD EJECUTIVOS 0908 DCC</vt:lpstr>
      <vt:lpstr>Acrobat Document</vt:lpstr>
      <vt:lpstr>Diapositiva 1</vt:lpstr>
      <vt:lpstr>Proceso Compra - Pago</vt:lpstr>
      <vt:lpstr>Proceso de Pago</vt:lpstr>
      <vt:lpstr>Recepción  y Registro de Documentos de Pago – Obligaciones del Emisor</vt:lpstr>
      <vt:lpstr>Recepción  y Registro de Documentos de Pago – Revisión Interna de Condiciones</vt:lpstr>
      <vt:lpstr>Validación – Comparación entre documentos</vt:lpstr>
      <vt:lpstr>Recepción conforme del bien o servicio</vt:lpstr>
      <vt:lpstr>Diapositiva 8</vt:lpstr>
      <vt:lpstr>Diapositiva 9</vt:lpstr>
      <vt:lpstr>Diapositiva 10</vt:lpstr>
      <vt:lpstr>Proceso de Pago – Condiciones</vt:lpstr>
      <vt:lpstr>Información de Pago</vt:lpstr>
      <vt:lpstr>Información de Pago</vt:lpstr>
      <vt:lpstr>Diapositiva 14</vt:lpstr>
      <vt:lpstr>Aviso de Pago vía correo electrónico</vt:lpstr>
      <vt:lpstr>Actualización de Información</vt:lpstr>
      <vt:lpstr>Glosario de Términos</vt:lpstr>
      <vt:lpstr>Diapositiva 18</vt:lpstr>
      <vt:lpstr>Ejemplo mensaje enviado </vt:lpstr>
    </vt:vector>
  </TitlesOfParts>
  <Company>Codelco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Motivacional de Ejecutivos de Codelco</dc:title>
  <dc:creator>griveri</dc:creator>
  <cp:lastModifiedBy>dmart002</cp:lastModifiedBy>
  <cp:revision>255</cp:revision>
  <dcterms:created xsi:type="dcterms:W3CDTF">2008-09-22T20:28:09Z</dcterms:created>
  <dcterms:modified xsi:type="dcterms:W3CDTF">2011-12-01T14:34:21Z</dcterms:modified>
</cp:coreProperties>
</file>