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ags/tag6.xml" ContentType="application/vnd.openxmlformats-officedocument.presentationml.tags+xml"/>
  <Override PartName="/ppt/theme/theme3.xml" ContentType="application/vnd.openxmlformats-officedocument.theme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</p:sldMasterIdLst>
  <p:notesMasterIdLst>
    <p:notesMasterId r:id="rId10"/>
  </p:notesMasterIdLst>
  <p:sldIdLst>
    <p:sldId id="266" r:id="rId3"/>
    <p:sldId id="258" r:id="rId4"/>
    <p:sldId id="259" r:id="rId5"/>
    <p:sldId id="264" r:id="rId6"/>
    <p:sldId id="261" r:id="rId7"/>
    <p:sldId id="265" r:id="rId8"/>
    <p:sldId id="262" r:id="rId9"/>
  </p:sldIdLst>
  <p:sldSz cx="9144000" cy="6858000" type="screen4x3"/>
  <p:notesSz cx="7315200" cy="9601200"/>
  <p:custDataLst>
    <p:tags r:id="rId11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Relationship Id="rId4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70475" cy="479404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143065" y="1"/>
            <a:ext cx="3170475" cy="479404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6C82D047-E5A1-4E93-B5E7-070B527353D3}" type="datetimeFigureOut">
              <a:rPr lang="es-ES" smtClean="0"/>
              <a:t>30/01/2015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31521" y="4560900"/>
            <a:ext cx="5852160" cy="4319555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120155"/>
            <a:ext cx="3170475" cy="479404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143065" y="9120155"/>
            <a:ext cx="3170475" cy="479404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E1C1BD-6188-40DE-9563-4C8D4C1007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0384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AC448A-A482-4C02-B0B2-1A0088682AA5}" type="slidenum">
              <a:rPr lang="es-ES_tradnl" smtClean="0">
                <a:solidFill>
                  <a:prstClr val="black"/>
                </a:solidFill>
              </a:rPr>
              <a:pPr/>
              <a:t>2</a:t>
            </a:fld>
            <a:endParaRPr lang="es-ES_tradnl" smtClean="0">
              <a:solidFill>
                <a:prstClr val="black"/>
              </a:solidFill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L" b="1" dirty="0" smtClean="0">
              <a:solidFill>
                <a:srgbClr val="FF0000"/>
              </a:solidFill>
            </a:endParaRPr>
          </a:p>
        </p:txBody>
      </p:sp>
      <p:sp>
        <p:nvSpPr>
          <p:cNvPr id="2" name="1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AC448A-A482-4C02-B0B2-1A0088682AA5}" type="slidenum">
              <a:rPr lang="es-ES_tradnl" smtClean="0">
                <a:solidFill>
                  <a:prstClr val="black"/>
                </a:solidFill>
              </a:rPr>
              <a:pPr/>
              <a:t>3</a:t>
            </a:fld>
            <a:endParaRPr lang="es-ES_tradnl" smtClean="0">
              <a:solidFill>
                <a:prstClr val="black"/>
              </a:solidFill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L" b="1" dirty="0" smtClean="0">
              <a:solidFill>
                <a:srgbClr val="FF0000"/>
              </a:solidFill>
            </a:endParaRPr>
          </a:p>
        </p:txBody>
      </p:sp>
      <p:sp>
        <p:nvSpPr>
          <p:cNvPr id="2" name="1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AC448A-A482-4C02-B0B2-1A0088682AA5}" type="slidenum">
              <a:rPr lang="es-ES_tradnl" smtClean="0">
                <a:solidFill>
                  <a:prstClr val="black"/>
                </a:solidFill>
              </a:rPr>
              <a:pPr/>
              <a:t>4</a:t>
            </a:fld>
            <a:endParaRPr lang="es-ES_tradnl" smtClean="0">
              <a:solidFill>
                <a:prstClr val="black"/>
              </a:solidFill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L" b="1" dirty="0" smtClean="0">
              <a:solidFill>
                <a:srgbClr val="FF0000"/>
              </a:solidFill>
            </a:endParaRPr>
          </a:p>
        </p:txBody>
      </p:sp>
      <p:sp>
        <p:nvSpPr>
          <p:cNvPr id="2" name="1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AC448A-A482-4C02-B0B2-1A0088682AA5}" type="slidenum">
              <a:rPr lang="es-ES_tradnl" smtClean="0">
                <a:solidFill>
                  <a:prstClr val="black"/>
                </a:solidFill>
              </a:rPr>
              <a:pPr/>
              <a:t>5</a:t>
            </a:fld>
            <a:endParaRPr lang="es-ES_tradnl" smtClean="0">
              <a:solidFill>
                <a:prstClr val="black"/>
              </a:solidFill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L" b="1" dirty="0" smtClean="0">
              <a:solidFill>
                <a:srgbClr val="FF0000"/>
              </a:solidFill>
            </a:endParaRPr>
          </a:p>
        </p:txBody>
      </p:sp>
      <p:sp>
        <p:nvSpPr>
          <p:cNvPr id="2" name="1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AC448A-A482-4C02-B0B2-1A0088682AA5}" type="slidenum">
              <a:rPr lang="es-ES_tradnl" smtClean="0">
                <a:solidFill>
                  <a:prstClr val="black"/>
                </a:solidFill>
              </a:rPr>
              <a:pPr/>
              <a:t>7</a:t>
            </a:fld>
            <a:endParaRPr lang="es-ES_tradnl" smtClean="0">
              <a:solidFill>
                <a:prstClr val="black"/>
              </a:solidFill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L" b="1" dirty="0" smtClean="0">
              <a:solidFill>
                <a:srgbClr val="FF0000"/>
              </a:solidFill>
            </a:endParaRPr>
          </a:p>
        </p:txBody>
      </p:sp>
      <p:sp>
        <p:nvSpPr>
          <p:cNvPr id="2" name="1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es-ES_tradn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6.bin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_tradnl" sz="1000" b="1" dirty="0">
              <a:solidFill>
                <a:prstClr val="white"/>
              </a:solidFill>
            </a:endParaRPr>
          </a:p>
        </p:txBody>
      </p:sp>
      <p:sp>
        <p:nvSpPr>
          <p:cNvPr id="4" name="CuadroTexto 12"/>
          <p:cNvSpPr txBox="1"/>
          <p:nvPr userDrawn="1"/>
        </p:nvSpPr>
        <p:spPr>
          <a:xfrm>
            <a:off x="1403648" y="6496580"/>
            <a:ext cx="69995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s-ES_tradnl" sz="8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Copyrights © 2014  CODELCO-CHILE.  Todos los Derechos Reservados. |  Copyrights © 2014 by CODELCO-CHILE.  All Rights Reserved.</a:t>
            </a:r>
            <a:endParaRPr lang="es-ES_tradnl" sz="8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5" name="Imagen 13" descr="Icono Color 1 Vertical BN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61000" cy="6858000"/>
          </a:xfrm>
          <a:prstGeom prst="rect">
            <a:avLst/>
          </a:prstGeom>
        </p:spPr>
      </p:pic>
      <p:sp>
        <p:nvSpPr>
          <p:cNvPr id="6" name="Título 1"/>
          <p:cNvSpPr>
            <a:spLocks noGrp="1"/>
          </p:cNvSpPr>
          <p:nvPr>
            <p:ph type="title" hasCustomPrompt="1"/>
          </p:nvPr>
        </p:nvSpPr>
        <p:spPr>
          <a:xfrm>
            <a:off x="861000" y="3106057"/>
            <a:ext cx="8283000" cy="45706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s-ES_tradnl" dirty="0" smtClean="0"/>
              <a:t>TITULO DE PORTADILLA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02655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2A0F-6C06-4C6A-A151-DB649BE17743}" type="datetimeFigureOut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30-01-2015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736D1-BDED-47A5-B9D1-946766C847AA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00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2A0F-6C06-4C6A-A151-DB649BE17743}" type="datetimeFigureOut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30-01-2015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736D1-BDED-47A5-B9D1-946766C847AA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251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2A0F-6C06-4C6A-A151-DB649BE17743}" type="datetimeFigureOut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30-01-2015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736D1-BDED-47A5-B9D1-946766C847AA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1328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2A0F-6C06-4C6A-A151-DB649BE17743}" type="datetimeFigureOut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30-01-2015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736D1-BDED-47A5-B9D1-946766C847AA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946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2A0F-6C06-4C6A-A151-DB649BE17743}" type="datetimeFigureOut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30-01-2015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736D1-BDED-47A5-B9D1-946766C847AA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187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2A0F-6C06-4C6A-A151-DB649BE17743}" type="datetimeFigureOut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30-01-2015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736D1-BDED-47A5-B9D1-946766C847AA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015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2A0F-6C06-4C6A-A151-DB649BE17743}" type="datetimeFigureOut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30-01-2015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736D1-BDED-47A5-B9D1-946766C847AA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536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2A0F-6C06-4C6A-A151-DB649BE17743}" type="datetimeFigureOut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30-01-2015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736D1-BDED-47A5-B9D1-946766C847AA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6023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2A0F-6C06-4C6A-A151-DB649BE17743}" type="datetimeFigureOut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30-01-2015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736D1-BDED-47A5-B9D1-946766C847AA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427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2A0F-6C06-4C6A-A151-DB649BE17743}" type="datetimeFigureOut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30-01-2015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736D1-BDED-47A5-B9D1-946766C847AA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650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78904" y="1484784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L" dirty="0"/>
          </a:p>
        </p:txBody>
      </p:sp>
      <p:cxnSp>
        <p:nvCxnSpPr>
          <p:cNvPr id="6" name="5 Conector recto"/>
          <p:cNvCxnSpPr/>
          <p:nvPr userDrawn="1"/>
        </p:nvCxnSpPr>
        <p:spPr bwMode="auto">
          <a:xfrm>
            <a:off x="879381" y="1124744"/>
            <a:ext cx="914400" cy="914400"/>
          </a:xfrm>
          <a:prstGeom prst="line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-36512" y="6356350"/>
            <a:ext cx="586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32D42-2418-4A91-9D99-A8E4A5329D30}" type="slidenum">
              <a:rPr lang="es-CL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C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897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44624"/>
            <a:ext cx="7787208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99592" y="1412776"/>
            <a:ext cx="3924300" cy="4038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76292" y="1412776"/>
            <a:ext cx="3924300" cy="4038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5152" y="6356350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32D42-2418-4A91-9D99-A8E4A5329D30}" type="slidenum">
              <a:rPr lang="es-CL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C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728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 Objeto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0441014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Diapositiva de think-cell" r:id="rId4" imgW="270" imgH="270" progId="">
                  <p:embed/>
                </p:oleObj>
              </mc:Choice>
              <mc:Fallback>
                <p:oleObj name="Diapositiva de think-cell" r:id="rId4" imgW="270" imgH="2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 hidden="1"/>
          <p:cNvGraphicFramePr>
            <a:graphicFrameLocks noChangeAspect="1"/>
          </p:cNvGraphicFramePr>
          <p:nvPr/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think-cell Slide" r:id="rId6" imgW="270" imgH="270" progId="">
                  <p:embed/>
                </p:oleObj>
              </mc:Choice>
              <mc:Fallback>
                <p:oleObj name="think-cell Slide" r:id="rId6" imgW="270" imgH="2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32D42-2418-4A91-9D99-A8E4A5329D30}" type="slidenum">
              <a:rPr lang="es-CL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C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92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 Objeto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280516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Diapositiva de think-cell" r:id="rId4" imgW="270" imgH="270" progId="">
                  <p:embed/>
                </p:oleObj>
              </mc:Choice>
              <mc:Fallback>
                <p:oleObj name="Diapositiva de think-cell" r:id="rId4" imgW="270" imgH="2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 hidden="1"/>
          <p:cNvGraphicFramePr>
            <a:graphicFrameLocks noChangeAspect="1"/>
          </p:cNvGraphicFramePr>
          <p:nvPr/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think-cell Slide" r:id="rId6" imgW="270" imgH="270" progId="">
                  <p:embed/>
                </p:oleObj>
              </mc:Choice>
              <mc:Fallback>
                <p:oleObj name="think-cell Slide" r:id="rId6" imgW="270" imgH="2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32D42-2418-4A91-9D99-A8E4A5329D30}" type="slidenum">
              <a:rPr lang="es-CL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C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432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 Objeto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364600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name="Diapositiva de think-cell" r:id="rId4" imgW="270" imgH="270" progId="">
                  <p:embed/>
                </p:oleObj>
              </mc:Choice>
              <mc:Fallback>
                <p:oleObj name="Diapositiva de think-cell" r:id="rId4" imgW="270" imgH="2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 hidden="1"/>
          <p:cNvGraphicFramePr>
            <a:graphicFrameLocks noChangeAspect="1"/>
          </p:cNvGraphicFramePr>
          <p:nvPr/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think-cell Slide" r:id="rId6" imgW="270" imgH="270" progId="">
                  <p:embed/>
                </p:oleObj>
              </mc:Choice>
              <mc:Fallback>
                <p:oleObj name="think-cell Slide" r:id="rId6" imgW="270" imgH="2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0432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i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96636" y="279741"/>
            <a:ext cx="8447364" cy="457065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dirty="0" smtClean="0"/>
              <a:t>S</a:t>
            </a:r>
            <a:r>
              <a:rPr lang="es-ES_tradnl" dirty="0" err="1" smtClean="0"/>
              <a:t>ubtítulo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696636" y="1114425"/>
            <a:ext cx="7913964" cy="4405212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l">
              <a:buFont typeface="Arial"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dirty="0" smtClean="0"/>
              <a:t>zxckvnñzdfnvpaodsnjgpaojdfnvpñajfdnvñaojkdfnvñoakdnvpñaokdsnvpaoskdnvpoaskdnvpokansdvpokandspvoknaspdovknposdknvpoaskdnvponpoasdnvpoaskndvponoasdjnvpposndvpoasnjdvpoinjsdvosdnvposndjv</a:t>
            </a:r>
          </a:p>
        </p:txBody>
      </p:sp>
      <p:cxnSp>
        <p:nvCxnSpPr>
          <p:cNvPr id="8" name="4 Conector recto"/>
          <p:cNvCxnSpPr/>
          <p:nvPr userDrawn="1"/>
        </p:nvCxnSpPr>
        <p:spPr>
          <a:xfrm>
            <a:off x="696636" y="710729"/>
            <a:ext cx="8447364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391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61000" y="2848670"/>
            <a:ext cx="8283000" cy="45706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s-ES_tradnl" dirty="0" smtClean="0"/>
              <a:t>ENTREGA DE RESULTADOS PRIMER TRIMESTRE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61000" y="4122250"/>
            <a:ext cx="8283000" cy="301049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None/>
              <a:defRPr sz="16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dirty="0" smtClean="0"/>
              <a:t>25 de julio 2014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861000" y="3711368"/>
            <a:ext cx="8283000" cy="38858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dirty="0" smtClean="0"/>
              <a:t>Dirección de Gestión Estratégica y Asuntos Públicos</a:t>
            </a:r>
          </a:p>
        </p:txBody>
      </p:sp>
      <p:sp>
        <p:nvSpPr>
          <p:cNvPr id="10" name="CuadroTexto 9"/>
          <p:cNvSpPr txBox="1"/>
          <p:nvPr userDrawn="1"/>
        </p:nvSpPr>
        <p:spPr>
          <a:xfrm>
            <a:off x="2043084" y="6496580"/>
            <a:ext cx="58706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Copyrights</a:t>
            </a:r>
            <a:r>
              <a:rPr lang="es-ES_tradnl" sz="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© 2014  CODELCO-CHILE.  Todos los Derechos Reservados. |  </a:t>
            </a:r>
            <a:r>
              <a:rPr lang="es-ES_tradnl" sz="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Copyrights</a:t>
            </a:r>
            <a:r>
              <a:rPr lang="es-ES_tradnl" sz="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© 2014 </a:t>
            </a:r>
            <a:r>
              <a:rPr lang="es-ES_tradnl" sz="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by</a:t>
            </a:r>
            <a:r>
              <a:rPr lang="es-ES_tradnl" sz="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CODELCO-CHILE.  </a:t>
            </a:r>
            <a:r>
              <a:rPr lang="es-ES_tradnl" sz="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All</a:t>
            </a:r>
            <a:r>
              <a:rPr lang="es-ES_tradnl" sz="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_tradnl" sz="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Rights</a:t>
            </a:r>
            <a:r>
              <a:rPr lang="es-ES_tradnl" sz="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_tradnl" sz="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Reserved</a:t>
            </a:r>
            <a:r>
              <a:rPr lang="es-ES_tradnl" sz="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es-ES_tradnl" sz="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1" name="Imagen 10" descr="Logo codelc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009" y="898670"/>
            <a:ext cx="1440782" cy="1260308"/>
          </a:xfrm>
          <a:prstGeom prst="rect">
            <a:avLst/>
          </a:prstGeom>
        </p:spPr>
      </p:pic>
      <p:pic>
        <p:nvPicPr>
          <p:cNvPr id="12" name="Imagen 11" descr="Icono Color 1 Vertical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61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907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2A0F-6C06-4C6A-A151-DB649BE17743}" type="datetimeFigureOut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30-01-2015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736D1-BDED-47A5-B9D1-946766C847AA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10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0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14" Type="http://schemas.openxmlformats.org/officeDocument/2006/relationships/image" Target="../media/image3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6" Type="http://schemas.openxmlformats.org/officeDocument/2006/relationships/image" Target="../media/image8.emf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oleObject" Target="../embeddings/oleObject8.bin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Objeto" hidden="1"/>
          <p:cNvGraphicFramePr>
            <a:graphicFrameLocks noChangeAspect="1"/>
          </p:cNvGraphicFramePr>
          <p:nvPr userDrawn="1"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104591200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Diapositiva de think-cell" r:id="rId12" imgW="360" imgH="360" progId="">
                  <p:embed/>
                </p:oleObj>
              </mc:Choice>
              <mc:Fallback>
                <p:oleObj name="Diapositiva de think-cell" r:id="rId12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 Box 65"/>
          <p:cNvSpPr txBox="1">
            <a:spLocks noChangeArrowheads="1"/>
          </p:cNvSpPr>
          <p:nvPr/>
        </p:nvSpPr>
        <p:spPr bwMode="auto">
          <a:xfrm>
            <a:off x="1116013" y="6572250"/>
            <a:ext cx="384175" cy="2286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6B4AAED-8AAD-4627-8314-C8A80E58A50F}" type="slidenum">
              <a:rPr lang="es-ES_tradnl" sz="900">
                <a:solidFill>
                  <a:srgbClr val="FFFFFF"/>
                </a:solidFill>
                <a:ea typeface="ＭＳ Ｐゴシック" pitchFamily="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_tradnl" sz="900">
              <a:solidFill>
                <a:srgbClr val="FFFFFF"/>
              </a:solidFill>
              <a:ea typeface="ＭＳ Ｐゴシック" pitchFamily="1" charset="-128"/>
            </a:endParaRPr>
          </a:p>
        </p:txBody>
      </p:sp>
      <p:sp>
        <p:nvSpPr>
          <p:cNvPr id="1029" name="Text Box 74"/>
          <p:cNvSpPr txBox="1">
            <a:spLocks noChangeArrowheads="1"/>
          </p:cNvSpPr>
          <p:nvPr/>
        </p:nvSpPr>
        <p:spPr bwMode="auto">
          <a:xfrm>
            <a:off x="7299325" y="6564313"/>
            <a:ext cx="184150" cy="3968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3000" b="1">
                <a:solidFill>
                  <a:schemeClr val="bg1"/>
                </a:solidFill>
                <a:latin typeface="Arial" pitchFamily="34" charset="0"/>
              </a:defRPr>
            </a:lvl1pPr>
            <a:lvl2pPr marL="742950" indent="-285750" eaLnBrk="0" hangingPunct="0">
              <a:defRPr sz="3000" b="1">
                <a:solidFill>
                  <a:schemeClr val="bg1"/>
                </a:solidFill>
                <a:latin typeface="Arial" pitchFamily="34" charset="0"/>
              </a:defRPr>
            </a:lvl2pPr>
            <a:lvl3pPr marL="1143000" indent="-228600" eaLnBrk="0" hangingPunct="0">
              <a:defRPr sz="3000" b="1">
                <a:solidFill>
                  <a:schemeClr val="bg1"/>
                </a:solidFill>
                <a:latin typeface="Arial" pitchFamily="34" charset="0"/>
              </a:defRPr>
            </a:lvl3pPr>
            <a:lvl4pPr marL="1600200" indent="-228600" eaLnBrk="0" hangingPunct="0">
              <a:defRPr sz="3000" b="1">
                <a:solidFill>
                  <a:schemeClr val="bg1"/>
                </a:solidFill>
                <a:latin typeface="Arial" pitchFamily="34" charset="0"/>
              </a:defRPr>
            </a:lvl4pPr>
            <a:lvl5pPr marL="2057400" indent="-228600" eaLnBrk="0" hangingPunct="0">
              <a:defRPr sz="3000" b="1"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s-CL" sz="2000" b="0" smtClean="0">
              <a:solidFill>
                <a:srgbClr val="000000"/>
              </a:solidFill>
              <a:ea typeface="ＭＳ Ｐゴシック" pitchFamily="1" charset="-128"/>
            </a:endParaRPr>
          </a:p>
        </p:txBody>
      </p:sp>
      <p:pic>
        <p:nvPicPr>
          <p:cNvPr id="14" name="Imagen 11" descr="Icono Color 1 Vertical.jp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861000" cy="6858000"/>
          </a:xfrm>
          <a:prstGeom prst="rect">
            <a:avLst/>
          </a:prstGeom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AB32D42-2418-4A91-9D99-A8E4A5329D30}" type="slidenum">
              <a:rPr lang="es-CL" b="1" smtClean="0">
                <a:solidFill>
                  <a:srgbClr val="000000">
                    <a:tint val="7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CL" b="1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74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80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231775" indent="-23177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Times" pitchFamily="18" charset="0"/>
        <a:buChar char="•"/>
        <a:defRPr sz="2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30238" indent="-1730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Times" pitchFamily="18" charset="0"/>
        <a:buChar char="-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1088" indent="-1666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Times" pitchFamily="18" charset="0"/>
        <a:buChar char="-"/>
        <a:defRPr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Times" pitchFamily="18" charset="0"/>
        <a:buChar char="-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Times" pitchFamily="18" charset="0"/>
        <a:buChar char="-"/>
        <a:defRPr sz="14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pitchFamily="18" charset="0"/>
        <a:buChar char="-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pitchFamily="18" charset="0"/>
        <a:buChar char="-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pitchFamily="18" charset="0"/>
        <a:buChar char="-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pitchFamily="18" charset="0"/>
        <a:buChar char="-"/>
        <a:defRPr sz="14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Objeto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146648909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9" name="Diapositiva de think-cell" r:id="rId15" imgW="270" imgH="270" progId="TCLayout.ActiveDocument.1">
                  <p:embed/>
                </p:oleObj>
              </mc:Choice>
              <mc:Fallback>
                <p:oleObj name="Diapositiva de think-cell" r:id="rId1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22A0F-6C06-4C6A-A151-DB649BE17743}" type="datetimeFigureOut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30-01-2015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736D1-BDED-47A5-B9D1-946766C847AA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05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slideLayout" Target="../slideLayouts/slideLayout2.xml"/><Relationship Id="rId7" Type="http://schemas.openxmlformats.org/officeDocument/2006/relationships/oleObject" Target="file:///C:\Users\jrome025\Desktop\Evoluci&#243;n%20Precios.xlsx!Hoja1%20(2)!%5bEvoluci&#243;n%20Precios.xlsx%5dHoja1%20(2)%205%20Gr&#225;fico" TargetMode="External"/><Relationship Id="rId12" Type="http://schemas.openxmlformats.org/officeDocument/2006/relationships/image" Target="../media/image12.emf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emf"/><Relationship Id="rId11" Type="http://schemas.openxmlformats.org/officeDocument/2006/relationships/oleObject" Target="file:///C:\Users\jrome025\Desktop\Evoluci&#243;n%20Precios.xlsx!Hoja1%20(2)!%5bEvoluci&#243;n%20Precios.xlsx%5dHoja1%20(2)%204%20Gr&#225;fico" TargetMode="External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1.emf"/><Relationship Id="rId4" Type="http://schemas.openxmlformats.org/officeDocument/2006/relationships/notesSlide" Target="../notesSlides/notesSlide1.xml"/><Relationship Id="rId9" Type="http://schemas.openxmlformats.org/officeDocument/2006/relationships/oleObject" Target="file:///C:\Users\jrome025\Desktop\Evoluci&#243;n%20Precios.xlsx!Hoja1%20(2)!%5bEvoluci&#243;n%20Precios.xlsx%5dHoja1%20(2)%201%20Gr&#225;fic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10.bin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11.bin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12.bin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14.png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3.png"/><Relationship Id="rId5" Type="http://schemas.openxmlformats.org/officeDocument/2006/relationships/image" Target="../media/image8.e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14.bin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545584" y="2852936"/>
            <a:ext cx="8283000" cy="457065"/>
          </a:xfrm>
        </p:spPr>
        <p:txBody>
          <a:bodyPr>
            <a:noAutofit/>
          </a:bodyPr>
          <a:lstStyle/>
          <a:p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ＭＳ Ｐゴシック" pitchFamily="1" charset="-128"/>
                <a:cs typeface="Calibri" panose="020F0502020204030204" pitchFamily="34" charset="0"/>
              </a:rPr>
              <a:t>Plan de Reducción de Costos de Codelco</a:t>
            </a:r>
            <a:endParaRPr lang="es-C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861000" y="3789040"/>
            <a:ext cx="8283000" cy="301049"/>
          </a:xfrm>
        </p:spPr>
        <p:txBody>
          <a:bodyPr>
            <a:normAutofit fontScale="92500" lnSpcReduction="10000"/>
          </a:bodyPr>
          <a:lstStyle/>
          <a:p>
            <a:r>
              <a:rPr lang="es-CL" dirty="0" smtClean="0"/>
              <a:t>30 enero 2015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3093368" y="4437112"/>
            <a:ext cx="3403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dirty="0" smtClean="0"/>
              <a:t>Nelson Pizarro C.</a:t>
            </a:r>
          </a:p>
          <a:p>
            <a:pPr algn="ctr"/>
            <a:r>
              <a:rPr lang="es-CL" dirty="0" smtClean="0"/>
              <a:t>Presidente Ejecutivo - Codelco </a:t>
            </a:r>
          </a:p>
        </p:txBody>
      </p:sp>
    </p:spTree>
    <p:extLst>
      <p:ext uri="{BB962C8B-B14F-4D97-AF65-F5344CB8AC3E}">
        <p14:creationId xmlns:p14="http://schemas.microsoft.com/office/powerpoint/2010/main" val="402536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13 Objeto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8393071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6" name="Diapositiva de think-cell" r:id="rId5" imgW="360" imgH="360" progId="">
                  <p:embed/>
                </p:oleObj>
              </mc:Choice>
              <mc:Fallback>
                <p:oleObj name="Diapositiva de think-cell" r:id="rId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B32D42-2418-4A91-9D99-A8E4A5329D30}" type="slidenum">
              <a:rPr lang="es-CL" smtClean="0">
                <a:solidFill>
                  <a:srgbClr val="000000">
                    <a:tint val="75000"/>
                  </a:srgbClr>
                </a:solidFill>
              </a:rPr>
              <a:pPr/>
              <a:t>2</a:t>
            </a:fld>
            <a:endParaRPr lang="es-CL">
              <a:solidFill>
                <a:srgbClr val="000000">
                  <a:tint val="75000"/>
                </a:srgbClr>
              </a:solidFill>
            </a:endParaRPr>
          </a:p>
        </p:txBody>
      </p:sp>
      <p:graphicFrame>
        <p:nvGraphicFramePr>
          <p:cNvPr id="17" name="1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3771255"/>
              </p:ext>
            </p:extLst>
          </p:nvPr>
        </p:nvGraphicFramePr>
        <p:xfrm>
          <a:off x="1115616" y="4221088"/>
          <a:ext cx="3302088" cy="2070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7" name="Hoja de cálculo" r:id="rId7" imgW="9086750" imgH="5695868" progId="Excel.Sheet.12">
                  <p:link updateAutomatic="1"/>
                </p:oleObj>
              </mc:Choice>
              <mc:Fallback>
                <p:oleObj name="Hoja de cálculo" r:id="rId7" imgW="9086750" imgH="5695868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15616" y="4221088"/>
                        <a:ext cx="3302088" cy="20707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1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4580155"/>
              </p:ext>
            </p:extLst>
          </p:nvPr>
        </p:nvGraphicFramePr>
        <p:xfrm>
          <a:off x="2322004" y="781109"/>
          <a:ext cx="5040560" cy="3159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8" name="Hoja de cálculo" r:id="rId9" imgW="9086750" imgH="5695868" progId="Excel.Sheet.12">
                  <p:link updateAutomatic="1"/>
                </p:oleObj>
              </mc:Choice>
              <mc:Fallback>
                <p:oleObj name="Hoja de cálculo" r:id="rId9" imgW="9086750" imgH="5695868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322004" y="781109"/>
                        <a:ext cx="5040560" cy="31596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1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16550"/>
              </p:ext>
            </p:extLst>
          </p:nvPr>
        </p:nvGraphicFramePr>
        <p:xfrm>
          <a:off x="5364088" y="4365104"/>
          <a:ext cx="3401113" cy="2132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9" name="Hoja de cálculo" r:id="rId11" imgW="9086750" imgH="5695868" progId="Excel.Sheet.12">
                  <p:link updateAutomatic="1"/>
                </p:oleObj>
              </mc:Choice>
              <mc:Fallback>
                <p:oleObj name="Hoja de cálculo" r:id="rId11" imgW="9086750" imgH="5695868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364088" y="4365104"/>
                        <a:ext cx="3401113" cy="21328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19 CuadroTexto"/>
          <p:cNvSpPr txBox="1"/>
          <p:nvPr/>
        </p:nvSpPr>
        <p:spPr>
          <a:xfrm>
            <a:off x="1008112" y="188640"/>
            <a:ext cx="8388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Evolución de precios del Cobre, Petróleo WTI y Tipo </a:t>
            </a:r>
            <a:r>
              <a:rPr lang="es-CL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Cambio </a:t>
            </a:r>
            <a:endParaRPr lang="es-CL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419872" y="2176244"/>
            <a:ext cx="3148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Precio del Cobre</a:t>
            </a:r>
            <a:endParaRPr lang="es-E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1617415" y="48691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Precio del Petróleo</a:t>
            </a:r>
            <a:endParaRPr lang="es-E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5961806" y="458112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Tipo de cambio</a:t>
            </a:r>
            <a:endParaRPr lang="es-E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876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13 Objeto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01750606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Diapositiva de think-cell" r:id="rId5" imgW="360" imgH="360" progId="">
                  <p:embed/>
                </p:oleObj>
              </mc:Choice>
              <mc:Fallback>
                <p:oleObj name="Diapositiva de think-cell" r:id="rId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1043608" y="404664"/>
            <a:ext cx="7416824" cy="576064"/>
          </a:xfrm>
          <a:prstGeom prst="rect">
            <a:avLst/>
          </a:prstGeom>
        </p:spPr>
        <p:txBody>
          <a:bodyPr/>
          <a:lstStyle/>
          <a:p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Objetivo y Metas de Plan </a:t>
            </a:r>
            <a:endParaRPr lang="es-C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B32D42-2418-4A91-9D99-A8E4A5329D30}" type="slidenum">
              <a:rPr lang="es-CL" smtClean="0">
                <a:solidFill>
                  <a:srgbClr val="000000">
                    <a:tint val="75000"/>
                  </a:srgbClr>
                </a:solidFill>
              </a:rPr>
              <a:pPr/>
              <a:t>3</a:t>
            </a:fld>
            <a:endParaRPr lang="es-C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15616" y="1412776"/>
            <a:ext cx="69847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Mantener nuestra competitividad como principal productor de cobre a nivel mundial.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Disminuir los costos y gastos totales en </a:t>
            </a:r>
            <a:r>
              <a:rPr lang="es-C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22,6 c/lb</a:t>
            </a:r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llegando </a:t>
            </a:r>
            <a:r>
              <a:rPr lang="es-C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un nivel de </a:t>
            </a:r>
            <a:r>
              <a:rPr lang="es-C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215,4 </a:t>
            </a:r>
            <a:r>
              <a:rPr lang="es-C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centavos de dólar la </a:t>
            </a:r>
            <a:r>
              <a:rPr lang="es-C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libra </a:t>
            </a:r>
            <a:r>
              <a:rPr lang="es-C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 una disminución en el costo directo (C1) en </a:t>
            </a:r>
            <a:r>
              <a:rPr lang="es-C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19,3 c/lb</a:t>
            </a:r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s-C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llegando a </a:t>
            </a:r>
            <a:r>
              <a:rPr lang="es-C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139,8 dólares la </a:t>
            </a:r>
            <a:r>
              <a:rPr lang="es-C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libra</a:t>
            </a:r>
            <a:r>
              <a:rPr lang="es-C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Aprovechar las oportunidades que genera la coyuntura de bajos precios.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L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s-C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s-E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7930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13 Objeto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98794339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name="Diapositiva de think-cell" r:id="rId5" imgW="360" imgH="360" progId="">
                  <p:embed/>
                </p:oleObj>
              </mc:Choice>
              <mc:Fallback>
                <p:oleObj name="Diapositiva de think-cell" r:id="rId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1043608" y="404664"/>
            <a:ext cx="7416824" cy="576064"/>
          </a:xfrm>
          <a:prstGeom prst="rect">
            <a:avLst/>
          </a:prstGeom>
        </p:spPr>
        <p:txBody>
          <a:bodyPr/>
          <a:lstStyle/>
          <a:p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Palancas Claves del Plan</a:t>
            </a:r>
            <a:endParaRPr lang="es-C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B32D42-2418-4A91-9D99-A8E4A5329D30}" type="slidenum">
              <a:rPr lang="es-CL" smtClean="0">
                <a:solidFill>
                  <a:srgbClr val="000000">
                    <a:tint val="75000"/>
                  </a:srgbClr>
                </a:solidFill>
              </a:rPr>
              <a:pPr/>
              <a:t>4</a:t>
            </a:fld>
            <a:endParaRPr lang="es-C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15616" y="1412776"/>
            <a:ext cx="698477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Gerencia Fundición y Refinería FURE</a:t>
            </a:r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Asegurar el aumento de la producción de cobre fino en 35 mil </a:t>
            </a:r>
            <a:r>
              <a:rPr lang="es-CL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tmf</a:t>
            </a:r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(mejora de </a:t>
            </a:r>
            <a:r>
              <a:rPr lang="es-CL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perfomance</a:t>
            </a:r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 las fundiciones de Potrerillos y Chuquicamata): US$ 200 millones de mayores ingresos, ya comprometidos en el presupuesto del año.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Productividad y gestión de costos: </a:t>
            </a:r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Generar ahorros por US$ 500 millones a través de la optimización del consumo de materiales, energía y combustibles;  la racionalización de contratos; la mejor gestión de mantenimiento; y las disminución de consultorías y otros.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Renegociación de contratos: </a:t>
            </a:r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aprovechar las oportunidades generadas por la caída de los insumos críticos (especialmente el petróleo), y el aumento del tipo de cambio: US$ 500 millones.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L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s-C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s-E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9844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13 Objeto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01750606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Diapositiva de think-cell" r:id="rId5" imgW="360" imgH="360" progId="">
                  <p:embed/>
                </p:oleObj>
              </mc:Choice>
              <mc:Fallback>
                <p:oleObj name="Diapositiva de think-cell" r:id="rId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1115616" y="142830"/>
            <a:ext cx="7313020" cy="981913"/>
          </a:xfrm>
          <a:prstGeom prst="rect">
            <a:avLst/>
          </a:prstGeom>
        </p:spPr>
        <p:txBody>
          <a:bodyPr/>
          <a:lstStyle/>
          <a:p>
            <a:r>
              <a:rPr lang="es-C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Creación de la Vicepresidencia de Productividad y Costos.</a:t>
            </a: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/>
              <a:t/>
            </a:r>
            <a:br>
              <a:rPr lang="es-CL" dirty="0"/>
            </a:br>
            <a:endParaRPr lang="es-CL" sz="1800" b="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B32D42-2418-4A91-9D99-A8E4A5329D30}" type="slidenum">
              <a:rPr lang="es-CL" smtClean="0">
                <a:solidFill>
                  <a:srgbClr val="000000">
                    <a:tint val="75000"/>
                  </a:srgbClr>
                </a:solidFill>
              </a:rPr>
              <a:pPr/>
              <a:t>5</a:t>
            </a:fld>
            <a:endParaRPr lang="es-C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043608" y="1735648"/>
            <a:ext cx="72728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Aprobación, por parte del Directorio, de la creación de la Vicepresidencia de Productividad y Costos, con el objetivo de incrementar la productividad, y que el control y la disminución de costos sean una prioridad permanente de la empresa, y no tan solo una medida circunstancial para enfrentar un escenario de bajos precio.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L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 la </a:t>
            </a:r>
            <a:r>
              <a:rPr lang="es-C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róximo reunión de Directorio se presentará un nombre para liderar la Vicepresidencia de Productividad y Costos</a:t>
            </a:r>
            <a:endParaRPr lang="es-E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7930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Objeto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0145283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3" name="Diapositiva de think-cell" r:id="rId4" imgW="270" imgH="270" progId="TCLayout.ActiveDocument.1">
                  <p:embed/>
                </p:oleObj>
              </mc:Choice>
              <mc:Fallback>
                <p:oleObj name="Diapositiva de think-cell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76671"/>
            <a:ext cx="6356753" cy="3811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861048"/>
            <a:ext cx="521970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6381570" y="445594"/>
            <a:ext cx="273630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prstClr val="black"/>
                </a:solidFill>
              </a:rPr>
              <a:t>Optimización FU</a:t>
            </a:r>
          </a:p>
          <a:p>
            <a:r>
              <a:rPr lang="es-CL" sz="1600" dirty="0" smtClean="0">
                <a:solidFill>
                  <a:prstClr val="black"/>
                </a:solidFill>
              </a:rPr>
              <a:t>Chuquicamata  y Potrerillos </a:t>
            </a:r>
            <a:endParaRPr lang="es-CL" sz="1600" dirty="0">
              <a:solidFill>
                <a:prstClr val="black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04664"/>
            <a:ext cx="6356753" cy="3811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6369341" y="635009"/>
            <a:ext cx="273630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Optimización </a:t>
            </a:r>
            <a:r>
              <a:rPr lang="es-C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Fundición</a:t>
            </a:r>
            <a:endParaRPr lang="es-CL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s-CL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Chuquicamata  y Potrerillos </a:t>
            </a:r>
            <a:endParaRPr lang="es-CL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471936"/>
            <a:ext cx="106717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563888" y="2278613"/>
            <a:ext cx="1944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 smtClean="0"/>
              <a:t>1.000</a:t>
            </a:r>
            <a:endParaRPr lang="es-CL" sz="2800" b="1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418" y="1061147"/>
            <a:ext cx="526157" cy="37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14 CuadroTexto"/>
          <p:cNvSpPr txBox="1"/>
          <p:nvPr/>
        </p:nvSpPr>
        <p:spPr>
          <a:xfrm>
            <a:off x="5219620" y="1105580"/>
            <a:ext cx="1944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 smtClean="0"/>
              <a:t>200</a:t>
            </a:r>
            <a:endParaRPr lang="es-CL" sz="2800" b="1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-396552" y="-18256"/>
            <a:ext cx="7776864" cy="1143000"/>
          </a:xfrm>
        </p:spPr>
        <p:txBody>
          <a:bodyPr>
            <a:noAutofit/>
          </a:bodyPr>
          <a:lstStyle/>
          <a:p>
            <a:r>
              <a:rPr lang="es-C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Plan de Control Gastos 2015 </a:t>
            </a:r>
            <a:br>
              <a:rPr lang="es-C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C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US$ Millones)</a:t>
            </a:r>
            <a:endParaRPr lang="es-CL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-7710" y="3574757"/>
            <a:ext cx="30675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Gestión de Reducción Costos </a:t>
            </a:r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Vía Eficiencia y Productividad</a:t>
            </a:r>
            <a:endParaRPr lang="es-CL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283968" y="5661248"/>
            <a:ext cx="2097602" cy="79664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black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961291" y="5661248"/>
            <a:ext cx="36093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Gestión Reducción Costos </a:t>
            </a:r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Aprovechando Oportunidad de Caída Precios Insumos Críticos</a:t>
            </a:r>
            <a:endParaRPr lang="es-CL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98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13 Objeto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01750606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Diapositiva de think-cell" r:id="rId5" imgW="360" imgH="360" progId="">
                  <p:embed/>
                </p:oleObj>
              </mc:Choice>
              <mc:Fallback>
                <p:oleObj name="Diapositiva de think-cell" r:id="rId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1475656" y="2492896"/>
            <a:ext cx="7313020" cy="3683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Muchas gracias</a:t>
            </a:r>
            <a:endParaRPr lang="es-C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B32D42-2418-4A91-9D99-A8E4A5329D30}" type="slidenum">
              <a:rPr lang="es-CL" smtClean="0">
                <a:solidFill>
                  <a:srgbClr val="000000">
                    <a:tint val="75000"/>
                  </a:srgbClr>
                </a:solidFill>
              </a:rPr>
              <a:pPr/>
              <a:t>7</a:t>
            </a:fld>
            <a:endParaRPr lang="es-C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7930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FIL MOTIVACIONAL SEGURIDAD EJECUTIVOS 0908 DCC">
  <a:themeElements>
    <a:clrScheme name="">
      <a:dk1>
        <a:srgbClr val="000000"/>
      </a:dk1>
      <a:lt1>
        <a:srgbClr val="FFFFFF"/>
      </a:lt1>
      <a:dk2>
        <a:srgbClr val="FFC545"/>
      </a:dk2>
      <a:lt2>
        <a:srgbClr val="476F6E"/>
      </a:lt2>
      <a:accent1>
        <a:srgbClr val="FFFFCC"/>
      </a:accent1>
      <a:accent2>
        <a:srgbClr val="FF9900"/>
      </a:accent2>
      <a:accent3>
        <a:srgbClr val="FFFFFF"/>
      </a:accent3>
      <a:accent4>
        <a:srgbClr val="000000"/>
      </a:accent4>
      <a:accent5>
        <a:srgbClr val="FFFFE2"/>
      </a:accent5>
      <a:accent6>
        <a:srgbClr val="E78A00"/>
      </a:accent6>
      <a:hlink>
        <a:srgbClr val="3E7D7C"/>
      </a:hlink>
      <a:folHlink>
        <a:srgbClr val="99CCCC"/>
      </a:folHlink>
    </a:clrScheme>
    <a:fontScheme name="PERFIL MOTIVACIONAL SEGURIDAD EJECUTIVOS 0908 DC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1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3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1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3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ERFIL MOTIVACIONAL SEGURIDAD EJECUTIVOS 0908 DCC 1">
        <a:dk1>
          <a:srgbClr val="264D4C"/>
        </a:dk1>
        <a:lt1>
          <a:srgbClr val="F8F8F8"/>
        </a:lt1>
        <a:dk2>
          <a:srgbClr val="336666"/>
        </a:dk2>
        <a:lt2>
          <a:srgbClr val="FFFFCC"/>
        </a:lt2>
        <a:accent1>
          <a:srgbClr val="C0C0C0"/>
        </a:accent1>
        <a:accent2>
          <a:srgbClr val="FF9900"/>
        </a:accent2>
        <a:accent3>
          <a:srgbClr val="ADB8B8"/>
        </a:accent3>
        <a:accent4>
          <a:srgbClr val="D4D4D4"/>
        </a:accent4>
        <a:accent5>
          <a:srgbClr val="DCDCDC"/>
        </a:accent5>
        <a:accent6>
          <a:srgbClr val="E78A00"/>
        </a:accent6>
        <a:hlink>
          <a:srgbClr val="FFCC00"/>
        </a:hlink>
        <a:folHlink>
          <a:srgbClr val="99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MOTIVACIONAL SEGURIDAD EJECUTIVOS 0908 DCC 2">
        <a:dk1>
          <a:srgbClr val="000000"/>
        </a:dk1>
        <a:lt1>
          <a:srgbClr val="609494"/>
        </a:lt1>
        <a:dk2>
          <a:srgbClr val="FFC545"/>
        </a:dk2>
        <a:lt2>
          <a:srgbClr val="476F6E"/>
        </a:lt2>
        <a:accent1>
          <a:srgbClr val="FFFFCC"/>
        </a:accent1>
        <a:accent2>
          <a:srgbClr val="FF9900"/>
        </a:accent2>
        <a:accent3>
          <a:srgbClr val="B6C8C8"/>
        </a:accent3>
        <a:accent4>
          <a:srgbClr val="000000"/>
        </a:accent4>
        <a:accent5>
          <a:srgbClr val="FFFFE2"/>
        </a:accent5>
        <a:accent6>
          <a:srgbClr val="E78A00"/>
        </a:accent6>
        <a:hlink>
          <a:srgbClr val="3E7D7C"/>
        </a:hlink>
        <a:folHlink>
          <a:srgbClr val="99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IL MOTIVACIONAL SEGURIDAD EJECUTIVOS 0908 DCC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0C0C0"/>
        </a:accent1>
        <a:accent2>
          <a:srgbClr val="F8F8F8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E1E1E1"/>
        </a:accent6>
        <a:hlink>
          <a:srgbClr val="4D4D4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</TotalTime>
  <Words>371</Words>
  <Application>Microsoft Office PowerPoint</Application>
  <PresentationFormat>Presentación en pantalla (4:3)</PresentationFormat>
  <Paragraphs>48</Paragraphs>
  <Slides>7</Slides>
  <Notes>5</Notes>
  <HiddenSlides>0</HiddenSlides>
  <MMClips>0</MMClips>
  <ScaleCrop>false</ScaleCrop>
  <HeadingPairs>
    <vt:vector size="8" baseType="variant">
      <vt:variant>
        <vt:lpstr>Tema</vt:lpstr>
      </vt:variant>
      <vt:variant>
        <vt:i4>2</vt:i4>
      </vt:variant>
      <vt:variant>
        <vt:lpstr>Vínculos</vt:lpstr>
      </vt:variant>
      <vt:variant>
        <vt:i4>3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PERFIL MOTIVACIONAL SEGURIDAD EJECUTIVOS 0908 DCC</vt:lpstr>
      <vt:lpstr>Tema de Office</vt:lpstr>
      <vt:lpstr>C:\Users\jrome025\Desktop\Evolución Precios.xlsx!Hoja1 (2)![Evolución Precios.xlsx]Hoja1 (2) 5 Gráfico</vt:lpstr>
      <vt:lpstr>C:\Users\jrome025\Desktop\Evolución Precios.xlsx!Hoja1 (2)![Evolución Precios.xlsx]Hoja1 (2) 1 Gráfico</vt:lpstr>
      <vt:lpstr>C:\Users\jrome025\Desktop\Evolución Precios.xlsx!Hoja1 (2)![Evolución Precios.xlsx]Hoja1 (2) 4 Gráfico</vt:lpstr>
      <vt:lpstr>Diapositiva de think-cell</vt:lpstr>
      <vt:lpstr>think-cell Slide</vt:lpstr>
      <vt:lpstr>Plan de Reducción de Costos de Codelco</vt:lpstr>
      <vt:lpstr>Presentación de PowerPoint</vt:lpstr>
      <vt:lpstr>Objetivo y Metas de Plan </vt:lpstr>
      <vt:lpstr>Palancas Claves del Plan</vt:lpstr>
      <vt:lpstr>Creación de la Vicepresidencia de Productividad y Costos.   </vt:lpstr>
      <vt:lpstr>Plan de Control Gastos 2015  (US$ Millones)</vt:lpstr>
      <vt:lpstr>Muchas gracias</vt:lpstr>
    </vt:vector>
  </TitlesOfParts>
  <Company>CODELCO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Guzmán Echeverría Jaime (Codelco-Casa Matriz)</dc:creator>
  <cp:lastModifiedBy>Mena Illanes Susana (Codelco-Casa Matriz)</cp:lastModifiedBy>
  <cp:revision>36</cp:revision>
  <cp:lastPrinted>2015-01-30T16:16:25Z</cp:lastPrinted>
  <dcterms:created xsi:type="dcterms:W3CDTF">2015-01-27T14:46:27Z</dcterms:created>
  <dcterms:modified xsi:type="dcterms:W3CDTF">2015-01-30T16:19:10Z</dcterms:modified>
</cp:coreProperties>
</file>